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5"/>
  </p:handoutMasterIdLst>
  <p:sldIdLst>
    <p:sldId id="392" r:id="rId3"/>
    <p:sldId id="508" r:id="rId5"/>
    <p:sldId id="670" r:id="rId6"/>
    <p:sldId id="639" r:id="rId7"/>
    <p:sldId id="674" r:id="rId8"/>
    <p:sldId id="675" r:id="rId9"/>
    <p:sldId id="671" r:id="rId10"/>
    <p:sldId id="676" r:id="rId11"/>
    <p:sldId id="692" r:id="rId12"/>
    <p:sldId id="693" r:id="rId13"/>
    <p:sldId id="672" r:id="rId14"/>
    <p:sldId id="677" r:id="rId15"/>
    <p:sldId id="691" r:id="rId16"/>
    <p:sldId id="673" r:id="rId17"/>
    <p:sldId id="678" r:id="rId18"/>
    <p:sldId id="679" r:id="rId19"/>
    <p:sldId id="680" r:id="rId20"/>
    <p:sldId id="681" r:id="rId21"/>
    <p:sldId id="682" r:id="rId22"/>
    <p:sldId id="684" r:id="rId23"/>
    <p:sldId id="683" r:id="rId24"/>
    <p:sldId id="685" r:id="rId25"/>
    <p:sldId id="686" r:id="rId26"/>
    <p:sldId id="687" r:id="rId27"/>
    <p:sldId id="688" r:id="rId28"/>
    <p:sldId id="689" r:id="rId29"/>
    <p:sldId id="690" r:id="rId30"/>
    <p:sldId id="695" r:id="rId31"/>
    <p:sldId id="696" r:id="rId32"/>
    <p:sldId id="623" r:id="rId33"/>
    <p:sldId id="694" r:id="rId34"/>
  </p:sldIdLst>
  <p:sldSz cx="9144000" cy="6858000" type="screen4x3"/>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T" initials="T"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66AE"/>
    <a:srgbClr val="00B0F0"/>
    <a:srgbClr val="0070C0"/>
    <a:srgbClr val="558ED5"/>
    <a:srgbClr val="6EAB23"/>
    <a:srgbClr val="7DDDFF"/>
    <a:srgbClr val="FFCCCC"/>
    <a:srgbClr val="CCFFCC"/>
    <a:srgbClr val="FFFF99"/>
    <a:srgbClr val="CC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6730" autoAdjust="0"/>
  </p:normalViewPr>
  <p:slideViewPr>
    <p:cSldViewPr showGuides="1">
      <p:cViewPr varScale="1">
        <p:scale>
          <a:sx n="106" d="100"/>
          <a:sy n="106" d="100"/>
        </p:scale>
        <p:origin x="303" y="66"/>
      </p:cViewPr>
      <p:guideLst>
        <p:guide orient="horz" pos="2160"/>
        <p:guide pos="2880"/>
      </p:guideLst>
    </p:cSldViewPr>
  </p:slideViewPr>
  <p:notesTextViewPr>
    <p:cViewPr>
      <p:scale>
        <a:sx n="100" d="100"/>
        <a:sy n="100" d="100"/>
      </p:scale>
      <p:origin x="0" y="0"/>
    </p:cViewPr>
  </p:notesTextViewPr>
  <p:notesViewPr>
    <p:cSldViewPr>
      <p:cViewPr varScale="1">
        <p:scale>
          <a:sx n="70" d="100"/>
          <a:sy n="70" d="100"/>
        </p:scale>
        <p:origin x="2760"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0" Type="http://schemas.openxmlformats.org/officeDocument/2006/relationships/tags" Target="tags/tag1.xml"/><Relationship Id="rId4" Type="http://schemas.openxmlformats.org/officeDocument/2006/relationships/notesMaster" Target="notesMasters/notesMaster1.xml"/><Relationship Id="rId39" Type="http://schemas.openxmlformats.org/officeDocument/2006/relationships/commentAuthors" Target="commentAuthors.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handoutMaster" Target="handoutMasters/handoutMaster1.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5654E20-D463-4644-A57D-4497C9A90C42}"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AFC1F32-7919-46CF-9D97-648614B227D4}"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EA1392D-13F9-4764-AB4D-1FEC223FB4E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E642D4-3443-499E-AFDA-8D6FF8F2ED7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8E642D4-3443-499E-AFDA-8D6FF8F2ED7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28E642D4-3443-499E-AFDA-8D6FF8F2ED7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28E642D4-3443-499E-AFDA-8D6FF8F2ED7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28E642D4-3443-499E-AFDA-8D6FF8F2ED7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28E642D4-3443-499E-AFDA-8D6FF8F2ED7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28E642D4-3443-499E-AFDA-8D6FF8F2ED7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16" name="矩形 15"/>
          <p:cNvSpPr/>
          <p:nvPr userDrawn="1"/>
        </p:nvSpPr>
        <p:spPr>
          <a:xfrm>
            <a:off x="0" y="1142984"/>
            <a:ext cx="9144000" cy="57150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0" name="Picture 6"/>
          <p:cNvPicPr>
            <a:picLocks noChangeAspect="1" noChangeArrowheads="1"/>
          </p:cNvPicPr>
          <p:nvPr userDrawn="1"/>
        </p:nvPicPr>
        <p:blipFill>
          <a:blip r:embed="rId2"/>
          <a:srcRect/>
          <a:stretch>
            <a:fillRect/>
          </a:stretch>
        </p:blipFill>
        <p:spPr bwMode="auto">
          <a:xfrm>
            <a:off x="0" y="1228741"/>
            <a:ext cx="9144000" cy="4557713"/>
          </a:xfrm>
          <a:prstGeom prst="rect">
            <a:avLst/>
          </a:prstGeom>
          <a:noFill/>
          <a:ln w="9525">
            <a:noFill/>
            <a:miter lim="800000"/>
            <a:headEnd/>
            <a:tailEnd/>
          </a:ln>
          <a:effectLst/>
        </p:spPr>
      </p:pic>
      <p:sp>
        <p:nvSpPr>
          <p:cNvPr id="2" name="标题 1"/>
          <p:cNvSpPr>
            <a:spLocks noGrp="1"/>
          </p:cNvSpPr>
          <p:nvPr>
            <p:ph type="ctrTitle"/>
          </p:nvPr>
        </p:nvSpPr>
        <p:spPr>
          <a:xfrm>
            <a:off x="685800" y="2270430"/>
            <a:ext cx="7772400" cy="864096"/>
          </a:xfrm>
        </p:spPr>
        <p:txBody>
          <a:bodyPr>
            <a:normAutofit/>
          </a:bodyPr>
          <a:lstStyle>
            <a:lvl1pPr algn="ctr">
              <a:defRPr sz="4000" b="0">
                <a:solidFill>
                  <a:schemeClr val="bg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398FDAA3-3F21-4BC5-99F7-CFFE30BBB5EF}" type="datetime1">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2EDBE19-82F4-4DFA-80B9-765C2DA2B155}" type="datetime1">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37C5D4D-42A4-499C-B23E-2410463D1465}" type="datetime1">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5C30E1D-B142-45A8-B25A-F9DD0048B318}" type="datetime1">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6E952F7-38A3-47AC-AAB7-4268F25993B4}"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E698C76-8F29-409F-98C0-48E49FA7B2CD}"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矩形 6"/>
          <p:cNvSpPr/>
          <p:nvPr userDrawn="1"/>
        </p:nvSpPr>
        <p:spPr>
          <a:xfrm>
            <a:off x="432000" y="785794"/>
            <a:ext cx="8280000" cy="25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428596" y="290866"/>
            <a:ext cx="4896544" cy="494928"/>
          </a:xfrm>
        </p:spPr>
        <p:txBody>
          <a:bodyPr>
            <a:noAutofit/>
          </a:bodyPr>
          <a:lstStyle>
            <a:lvl1pPr algn="l">
              <a:defRPr sz="2000" b="1">
                <a:solidFill>
                  <a:srgbClr val="00B0F0"/>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457200" y="1412776"/>
            <a:ext cx="8229600" cy="4680520"/>
          </a:xfrm>
        </p:spPr>
        <p:txBody>
          <a:bodyPr/>
          <a:lstStyle>
            <a:lvl1pPr>
              <a:lnSpc>
                <a:spcPct val="150000"/>
              </a:lnSpc>
              <a:defRPr sz="2400">
                <a:latin typeface="微软雅黑" panose="020B0503020204020204" pitchFamily="34" charset="-122"/>
                <a:ea typeface="微软雅黑" panose="020B0503020204020204" pitchFamily="34" charset="-122"/>
              </a:defRPr>
            </a:lvl1pPr>
            <a:lvl2pPr>
              <a:lnSpc>
                <a:spcPct val="150000"/>
              </a:lnSpc>
              <a:defRPr sz="2000">
                <a:latin typeface="微软雅黑" panose="020B0503020204020204" pitchFamily="34" charset="-122"/>
                <a:ea typeface="微软雅黑" panose="020B0503020204020204" pitchFamily="34" charset="-122"/>
              </a:defRPr>
            </a:lvl2pPr>
            <a:lvl3pPr>
              <a:lnSpc>
                <a:spcPct val="150000"/>
              </a:lnSpc>
              <a:defRPr sz="1700">
                <a:latin typeface="微软雅黑" panose="020B0503020204020204" pitchFamily="34" charset="-122"/>
                <a:ea typeface="微软雅黑" panose="020B0503020204020204" pitchFamily="34" charset="-122"/>
              </a:defRPr>
            </a:lvl3pPr>
            <a:lvl4pPr>
              <a:defRPr>
                <a:latin typeface="微软雅黑" panose="020B0503020204020204" pitchFamily="34" charset="-122"/>
                <a:ea typeface="微软雅黑" panose="020B0503020204020204" pitchFamily="34" charset="-122"/>
              </a:defRPr>
            </a:lvl4pPr>
            <a:lvl5pPr>
              <a:defRPr>
                <a:latin typeface="微软雅黑" panose="020B0503020204020204" pitchFamily="34" charset="-122"/>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p:txBody>
      </p:sp>
      <p:sp>
        <p:nvSpPr>
          <p:cNvPr id="11" name="矩形 10"/>
          <p:cNvSpPr/>
          <p:nvPr userDrawn="1"/>
        </p:nvSpPr>
        <p:spPr>
          <a:xfrm>
            <a:off x="8358214" y="6286520"/>
            <a:ext cx="642942" cy="35719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1CEE8467-181F-4F3A-824E-2D6E2CA1A119}" type="slidenum">
              <a:rPr lang="en-US" altLang="zh-CN" sz="1400" smtClean="0">
                <a:solidFill>
                  <a:schemeClr val="bg1">
                    <a:lumMod val="50000"/>
                  </a:schemeClr>
                </a:solidFill>
                <a:latin typeface="微软雅黑" panose="020B0503020204020204" pitchFamily="34" charset="-122"/>
                <a:ea typeface="微软雅黑" panose="020B0503020204020204" pitchFamily="34" charset="-122"/>
              </a:rPr>
            </a:fld>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副标题 2"/>
          <p:cNvSpPr txBox="1"/>
          <p:nvPr userDrawn="1"/>
        </p:nvSpPr>
        <p:spPr>
          <a:xfrm>
            <a:off x="6012160" y="6334472"/>
            <a:ext cx="2304256" cy="26288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anose="020B0604020202020204" pitchFamily="34" charset="0"/>
              <a:buNone/>
              <a:defRPr sz="1600" kern="1200">
                <a:solidFill>
                  <a:srgbClr val="2C5EAC"/>
                </a:solidFill>
                <a:latin typeface="微软雅黑" panose="020B0503020204020204" pitchFamily="34" charset="-122"/>
                <a:ea typeface="微软雅黑" panose="020B0503020204020204" pitchFamily="34" charset="-122"/>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r"/>
            <a:r>
              <a:rPr lang="en-US" altLang="zh-CN" sz="1600" b="1" dirty="0"/>
              <a:t>Linux</a:t>
            </a:r>
            <a:r>
              <a:rPr lang="zh-CN" altLang="en-US" sz="1600" b="1" dirty="0"/>
              <a:t>系统</a:t>
            </a:r>
            <a:endParaRPr lang="zh-CN" altLang="en-US" sz="1600" b="1" dirty="0">
              <a:solidFill>
                <a:srgbClr val="00B050"/>
              </a:solidFill>
            </a:endParaRPr>
          </a:p>
        </p:txBody>
      </p:sp>
    </p:spTree>
  </p:cSld>
  <p:clrMapOvr>
    <a:masterClrMapping/>
  </p:clrMapOvr>
  <p:hf hdr="0" ft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2052" name="Picture 4"/>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3999" cy="6865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副标题 2"/>
          <p:cNvSpPr txBox="1"/>
          <p:nvPr userDrawn="1"/>
        </p:nvSpPr>
        <p:spPr>
          <a:xfrm>
            <a:off x="2748225" y="2924944"/>
            <a:ext cx="3695983" cy="68407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anose="020B0604020202020204" pitchFamily="34" charset="0"/>
              <a:buNone/>
              <a:defRPr sz="1600" kern="1200">
                <a:solidFill>
                  <a:srgbClr val="2C5EAC"/>
                </a:solidFill>
                <a:latin typeface="微软雅黑" panose="020B0503020204020204" pitchFamily="34" charset="-122"/>
                <a:ea typeface="微软雅黑" panose="020B0503020204020204" pitchFamily="34" charset="-122"/>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ctr"/>
            <a:r>
              <a:rPr lang="zh-CN" altLang="en-US" sz="4400" b="0" dirty="0">
                <a:solidFill>
                  <a:schemeClr val="bg1"/>
                </a:solidFill>
                <a:latin typeface="微软雅黑" panose="020B0503020204020204" pitchFamily="34" charset="-122"/>
                <a:ea typeface="微软雅黑" panose="020B0503020204020204" pitchFamily="34" charset="-122"/>
              </a:rPr>
              <a:t>   谢 谢！</a:t>
            </a:r>
            <a:endParaRPr lang="zh-CN" altLang="en-US" sz="4400" b="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20914" t="22402" r="22334" b="18515"/>
          <a:stretch>
            <a:fillRect/>
          </a:stretch>
        </p:blipFill>
        <p:spPr bwMode="auto">
          <a:xfrm>
            <a:off x="-9236" y="0"/>
            <a:ext cx="915323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标题 1"/>
          <p:cNvSpPr>
            <a:spLocks noGrp="1"/>
          </p:cNvSpPr>
          <p:nvPr>
            <p:ph type="ctrTitle"/>
          </p:nvPr>
        </p:nvSpPr>
        <p:spPr>
          <a:xfrm>
            <a:off x="685800" y="2924944"/>
            <a:ext cx="7772400" cy="792088"/>
          </a:xfrm>
        </p:spPr>
        <p:txBody>
          <a:bodyPr/>
          <a:lstStyle>
            <a:lvl1pPr algn="ctr">
              <a:defRPr b="1">
                <a:solidFill>
                  <a:schemeClr val="bg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6146"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3999" cy="12818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标题 1"/>
          <p:cNvSpPr>
            <a:spLocks noGrp="1"/>
          </p:cNvSpPr>
          <p:nvPr>
            <p:ph type="title"/>
          </p:nvPr>
        </p:nvSpPr>
        <p:spPr>
          <a:xfrm>
            <a:off x="5004048" y="125760"/>
            <a:ext cx="3960440" cy="494928"/>
          </a:xfrm>
        </p:spPr>
        <p:txBody>
          <a:bodyPr>
            <a:normAutofit/>
          </a:bodyPr>
          <a:lstStyle>
            <a:lvl1pPr algn="r">
              <a:defRPr sz="2200" b="1">
                <a:solidFill>
                  <a:schemeClr val="bg1"/>
                </a:solidFill>
                <a:latin typeface="微软雅黑" panose="020B0503020204020204" pitchFamily="34" charset="-122"/>
                <a:ea typeface="微软雅黑" panose="020B0503020204020204" pitchFamily="34"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457200" y="1412776"/>
            <a:ext cx="8229600" cy="4824536"/>
          </a:xfrm>
        </p:spPr>
        <p:txBody>
          <a:bodyPr/>
          <a:lstStyle>
            <a:lvl1pPr>
              <a:lnSpc>
                <a:spcPct val="150000"/>
              </a:lnSpc>
              <a:defRPr sz="2400">
                <a:latin typeface="微软雅黑" panose="020B0503020204020204" pitchFamily="34" charset="-122"/>
                <a:ea typeface="微软雅黑" panose="020B0503020204020204" pitchFamily="34" charset="-122"/>
              </a:defRPr>
            </a:lvl1pPr>
            <a:lvl2pPr>
              <a:lnSpc>
                <a:spcPct val="150000"/>
              </a:lnSpc>
              <a:defRPr sz="2000">
                <a:latin typeface="微软雅黑" panose="020B0503020204020204" pitchFamily="34" charset="-122"/>
                <a:ea typeface="微软雅黑" panose="020B0503020204020204" pitchFamily="34" charset="-122"/>
              </a:defRPr>
            </a:lvl2pPr>
            <a:lvl3pPr>
              <a:lnSpc>
                <a:spcPct val="150000"/>
              </a:lnSpc>
              <a:defRPr sz="1700">
                <a:latin typeface="微软雅黑" panose="020B0503020204020204" pitchFamily="34" charset="-122"/>
                <a:ea typeface="微软雅黑" panose="020B0503020204020204" pitchFamily="34" charset="-122"/>
              </a:defRPr>
            </a:lvl3pPr>
            <a:lvl4pPr>
              <a:defRPr>
                <a:latin typeface="微软雅黑" panose="020B0503020204020204" pitchFamily="34" charset="-122"/>
                <a:ea typeface="微软雅黑" panose="020B0503020204020204" pitchFamily="34" charset="-122"/>
              </a:defRPr>
            </a:lvl4pPr>
            <a:lvl5pPr>
              <a:defRPr>
                <a:latin typeface="微软雅黑" panose="020B0503020204020204" pitchFamily="34" charset="-122"/>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p:txBody>
      </p:sp>
      <p:pic>
        <p:nvPicPr>
          <p:cNvPr id="6147"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 y="6753551"/>
            <a:ext cx="9143999" cy="104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副标题 2"/>
          <p:cNvSpPr txBox="1"/>
          <p:nvPr userDrawn="1"/>
        </p:nvSpPr>
        <p:spPr>
          <a:xfrm>
            <a:off x="6588224" y="6334472"/>
            <a:ext cx="2304256" cy="26288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anose="020B0604020202020204" pitchFamily="34" charset="0"/>
              <a:buNone/>
              <a:defRPr sz="1600" kern="1200">
                <a:solidFill>
                  <a:srgbClr val="2C5EAC"/>
                </a:solidFill>
                <a:latin typeface="微软雅黑" panose="020B0503020204020204" pitchFamily="34" charset="-122"/>
                <a:ea typeface="微软雅黑" panose="020B0503020204020204" pitchFamily="34" charset="-122"/>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r"/>
            <a:r>
              <a:rPr lang="en-US" altLang="zh-CN" sz="1600" b="1" dirty="0"/>
              <a:t>Linux</a:t>
            </a:r>
            <a:r>
              <a:rPr lang="zh-CN" altLang="en-US" sz="1600" b="1" dirty="0"/>
              <a:t>系统</a:t>
            </a:r>
            <a:endParaRPr lang="zh-CN" altLang="en-US" sz="1600" b="1" dirty="0">
              <a:solidFill>
                <a:srgbClr val="00B050"/>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pic>
        <p:nvPicPr>
          <p:cNvPr id="4098"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2066421"/>
            <a:ext cx="9143999" cy="27251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副标题 2"/>
          <p:cNvSpPr txBox="1"/>
          <p:nvPr userDrawn="1"/>
        </p:nvSpPr>
        <p:spPr>
          <a:xfrm>
            <a:off x="6588224" y="6334472"/>
            <a:ext cx="2304256" cy="26288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anose="020B0604020202020204" pitchFamily="34" charset="0"/>
              <a:buNone/>
              <a:defRPr sz="1600" kern="1200">
                <a:solidFill>
                  <a:srgbClr val="2C5EAC"/>
                </a:solidFill>
                <a:latin typeface="微软雅黑" panose="020B0503020204020204" pitchFamily="34" charset="-122"/>
                <a:ea typeface="微软雅黑" panose="020B0503020204020204" pitchFamily="34" charset="-122"/>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r"/>
            <a:r>
              <a:rPr lang="zh-CN" altLang="en-US" sz="1600" b="1" dirty="0"/>
              <a:t>移动平台开发技术</a:t>
            </a:r>
            <a:endParaRPr lang="zh-CN" altLang="en-US" sz="1600" b="1" dirty="0">
              <a:solidFill>
                <a:srgbClr val="00B050"/>
              </a:solidFill>
            </a:endParaRPr>
          </a:p>
        </p:txBody>
      </p:sp>
      <p:sp>
        <p:nvSpPr>
          <p:cNvPr id="11" name="副标题 2"/>
          <p:cNvSpPr txBox="1"/>
          <p:nvPr userDrawn="1"/>
        </p:nvSpPr>
        <p:spPr>
          <a:xfrm>
            <a:off x="2748225" y="3032956"/>
            <a:ext cx="3695983" cy="68407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anose="020B0604020202020204" pitchFamily="34" charset="0"/>
              <a:buNone/>
              <a:defRPr sz="1600" kern="1200">
                <a:solidFill>
                  <a:srgbClr val="2C5EAC"/>
                </a:solidFill>
                <a:latin typeface="微软雅黑" panose="020B0503020204020204" pitchFamily="34" charset="-122"/>
                <a:ea typeface="微软雅黑" panose="020B0503020204020204" pitchFamily="34" charset="-122"/>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en-US" altLang="zh-CN" sz="4400" b="1" dirty="0">
                <a:solidFill>
                  <a:schemeClr val="bg1"/>
                </a:solidFill>
              </a:rPr>
              <a:t>THANK</a:t>
            </a:r>
            <a:r>
              <a:rPr lang="en-US" altLang="zh-CN" sz="4400" b="1" baseline="0" dirty="0">
                <a:solidFill>
                  <a:schemeClr val="bg1"/>
                </a:solidFill>
              </a:rPr>
              <a:t> YOU</a:t>
            </a:r>
            <a:endParaRPr lang="zh-CN" altLang="en-US" sz="4400" b="1" dirty="0">
              <a:solidFill>
                <a:schemeClr val="bg1"/>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7233EDB1-5CC3-481B-8C7E-A72F7D10315D}"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AEE2066A-80CF-4F4C-82DE-850773969B9C}" type="datetime1">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C1F846F-D2F7-4D67-B978-7332D672BE38}" type="datetime1">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737F45-7D29-4C0D-8AA2-CF0766C0F8B6}" type="datetime1">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hf hd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en-US" altLang="zh-CN" sz="4400" dirty="0"/>
              <a:t>Linux </a:t>
            </a:r>
            <a:r>
              <a:rPr lang="zh-CN" altLang="en-US" sz="4400" dirty="0"/>
              <a:t>常用网络服务及其设置</a:t>
            </a:r>
            <a:endParaRPr lang="zh-CN" altLang="en-US" sz="4400" b="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网络服务管理模式</a:t>
            </a:r>
            <a:endParaRPr lang="zh-CN" altLang="en-US" dirty="0"/>
          </a:p>
        </p:txBody>
      </p:sp>
      <p:sp>
        <p:nvSpPr>
          <p:cNvPr id="4" name="Rectangle 3"/>
          <p:cNvSpPr>
            <a:spLocks noGrp="1" noChangeArrowheads="1"/>
          </p:cNvSpPr>
          <p:nvPr>
            <p:ph idx="1"/>
          </p:nvPr>
        </p:nvSpPr>
        <p:spPr>
          <a:xfrm>
            <a:off x="457200" y="1628800"/>
            <a:ext cx="7715200" cy="4608512"/>
          </a:xfrm>
        </p:spPr>
        <p:txBody>
          <a:bodyPr>
            <a:normAutofit/>
          </a:bodyPr>
          <a:lstStyle/>
          <a:p>
            <a:pPr eaLnBrk="1" hangingPunct="1"/>
            <a:r>
              <a:rPr lang="zh-CN" altLang="en-US" sz="2000" dirty="0">
                <a:solidFill>
                  <a:srgbClr val="0066AE"/>
                </a:solidFill>
              </a:rPr>
              <a:t>对应管理服务：</a:t>
            </a:r>
            <a:r>
              <a:rPr lang="en-US" altLang="zh-CN" sz="2000" dirty="0">
                <a:solidFill>
                  <a:srgbClr val="0066AE"/>
                </a:solidFill>
              </a:rPr>
              <a:t>/</a:t>
            </a:r>
            <a:r>
              <a:rPr lang="en-US" altLang="zh-CN" sz="2000" dirty="0" err="1">
                <a:solidFill>
                  <a:srgbClr val="0066AE"/>
                </a:solidFill>
              </a:rPr>
              <a:t>etc</a:t>
            </a:r>
            <a:r>
              <a:rPr lang="en-US" altLang="zh-CN" sz="2000" dirty="0">
                <a:solidFill>
                  <a:srgbClr val="0066AE"/>
                </a:solidFill>
              </a:rPr>
              <a:t>/</a:t>
            </a:r>
            <a:r>
              <a:rPr lang="en-US" altLang="zh-CN" sz="2000" dirty="0" err="1">
                <a:solidFill>
                  <a:srgbClr val="0066AE"/>
                </a:solidFill>
              </a:rPr>
              <a:t>init.d</a:t>
            </a:r>
            <a:r>
              <a:rPr lang="en-US" altLang="zh-CN" sz="2000" dirty="0">
                <a:solidFill>
                  <a:srgbClr val="0066AE"/>
                </a:solidFill>
              </a:rPr>
              <a:t>/</a:t>
            </a:r>
            <a:endParaRPr lang="en-US" altLang="zh-CN" sz="2000" dirty="0">
              <a:solidFill>
                <a:srgbClr val="0066AE"/>
              </a:solidFill>
            </a:endParaRPr>
          </a:p>
          <a:p>
            <a:pPr eaLnBrk="1" hangingPunct="1"/>
            <a:r>
              <a:rPr lang="zh-CN" altLang="en-US" sz="2000" dirty="0">
                <a:solidFill>
                  <a:srgbClr val="0066AE"/>
                </a:solidFill>
              </a:rPr>
              <a:t>启动一个服务：</a:t>
            </a:r>
            <a:r>
              <a:rPr lang="en-US" altLang="zh-CN" sz="2000" dirty="0">
                <a:solidFill>
                  <a:srgbClr val="0066AE"/>
                </a:solidFill>
              </a:rPr>
              <a:t>service </a:t>
            </a:r>
            <a:r>
              <a:rPr lang="en-US" altLang="zh-CN" sz="2000" dirty="0" err="1">
                <a:solidFill>
                  <a:srgbClr val="0066AE"/>
                </a:solidFill>
              </a:rPr>
              <a:t>vsftpd</a:t>
            </a:r>
            <a:r>
              <a:rPr lang="en-US" altLang="zh-CN" sz="2000" dirty="0">
                <a:solidFill>
                  <a:srgbClr val="0066AE"/>
                </a:solidFill>
              </a:rPr>
              <a:t> start</a:t>
            </a:r>
            <a:endParaRPr lang="en-US" altLang="zh-CN" sz="2000" dirty="0">
              <a:solidFill>
                <a:srgbClr val="0066AE"/>
              </a:solidFill>
            </a:endParaRPr>
          </a:p>
          <a:p>
            <a:pPr eaLnBrk="1" hangingPunct="1"/>
            <a:r>
              <a:rPr lang="zh-CN" altLang="en-US" sz="2000" dirty="0">
                <a:solidFill>
                  <a:srgbClr val="0066AE"/>
                </a:solidFill>
              </a:rPr>
              <a:t>停止一个服务：</a:t>
            </a:r>
            <a:r>
              <a:rPr lang="en-US" altLang="zh-CN" sz="2000" dirty="0">
                <a:solidFill>
                  <a:srgbClr val="0066AE"/>
                </a:solidFill>
              </a:rPr>
              <a:t>service </a:t>
            </a:r>
            <a:r>
              <a:rPr lang="en-US" altLang="zh-CN" sz="2000" dirty="0" err="1">
                <a:solidFill>
                  <a:srgbClr val="0066AE"/>
                </a:solidFill>
              </a:rPr>
              <a:t>vsftpd</a:t>
            </a:r>
            <a:r>
              <a:rPr lang="en-US" altLang="zh-CN" sz="2000" dirty="0">
                <a:solidFill>
                  <a:srgbClr val="0066AE"/>
                </a:solidFill>
              </a:rPr>
              <a:t> stop </a:t>
            </a:r>
            <a:endParaRPr lang="en-US" altLang="zh-CN" sz="2000" dirty="0">
              <a:solidFill>
                <a:srgbClr val="0066AE"/>
              </a:solidFill>
            </a:endParaRPr>
          </a:p>
          <a:p>
            <a:pPr eaLnBrk="1" hangingPunct="1"/>
            <a:r>
              <a:rPr lang="zh-CN" altLang="en-US" sz="2000" dirty="0">
                <a:solidFill>
                  <a:srgbClr val="0066AE"/>
                </a:solidFill>
              </a:rPr>
              <a:t>重启一个服务：</a:t>
            </a:r>
            <a:r>
              <a:rPr lang="en-US" altLang="zh-CN" sz="2000" dirty="0">
                <a:solidFill>
                  <a:srgbClr val="0066AE"/>
                </a:solidFill>
              </a:rPr>
              <a:t> service </a:t>
            </a:r>
            <a:r>
              <a:rPr lang="en-US" altLang="zh-CN" sz="2000" dirty="0" err="1">
                <a:solidFill>
                  <a:srgbClr val="0066AE"/>
                </a:solidFill>
              </a:rPr>
              <a:t>vsftpd</a:t>
            </a:r>
            <a:r>
              <a:rPr lang="en-US" altLang="zh-CN" sz="2000" dirty="0">
                <a:solidFill>
                  <a:srgbClr val="0066AE"/>
                </a:solidFill>
              </a:rPr>
              <a:t> restart</a:t>
            </a:r>
            <a:endParaRPr lang="en-US" altLang="zh-CN" sz="2000" dirty="0">
              <a:solidFill>
                <a:srgbClr val="0066AE"/>
              </a:solidFill>
            </a:endParaRPr>
          </a:p>
        </p:txBody>
      </p:sp>
      <p:sp>
        <p:nvSpPr>
          <p:cNvPr id="5" name="矩形 4"/>
          <p:cNvSpPr/>
          <p:nvPr/>
        </p:nvSpPr>
        <p:spPr>
          <a:xfrm>
            <a:off x="539552" y="962675"/>
            <a:ext cx="571504" cy="51954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微软雅黑" panose="020B0503020204020204" pitchFamily="34" charset="-122"/>
                <a:ea typeface="微软雅黑" panose="020B0503020204020204" pitchFamily="34" charset="-122"/>
              </a:rPr>
              <a:t>02</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1182494" y="891237"/>
            <a:ext cx="4142646" cy="707886"/>
          </a:xfrm>
          <a:prstGeom prst="rect">
            <a:avLst/>
          </a:prstGeom>
        </p:spPr>
        <p:txBody>
          <a:bodyPr wrap="square">
            <a:spAutoFit/>
          </a:bodyPr>
          <a:lstStyle/>
          <a:p>
            <a:r>
              <a:rPr lang="en-US" altLang="zh-CN" sz="4000" dirty="0">
                <a:solidFill>
                  <a:schemeClr val="tx2">
                    <a:lumMod val="60000"/>
                    <a:lumOff val="40000"/>
                  </a:schemeClr>
                </a:solidFill>
                <a:latin typeface="微软雅黑" panose="020B0503020204020204" pitchFamily="34" charset="-122"/>
                <a:ea typeface="微软雅黑" panose="020B0503020204020204" pitchFamily="34" charset="-122"/>
              </a:rPr>
              <a:t>Service </a:t>
            </a:r>
            <a:endParaRPr lang="zh-CN" altLang="en-US" sz="4000" dirty="0">
              <a:solidFill>
                <a:schemeClr val="tx2">
                  <a:lumMod val="60000"/>
                  <a:lumOff val="40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chemeClr val="tx1">
                    <a:lumMod val="75000"/>
                    <a:lumOff val="25000"/>
                  </a:schemeClr>
                </a:solidFill>
              </a:rPr>
              <a:t>目录页</a:t>
            </a:r>
            <a:endParaRPr lang="zh-CN" altLang="en-US" dirty="0">
              <a:solidFill>
                <a:schemeClr val="tx1">
                  <a:lumMod val="75000"/>
                  <a:lumOff val="25000"/>
                </a:schemeClr>
              </a:solidFill>
            </a:endParaRPr>
          </a:p>
        </p:txBody>
      </p:sp>
      <p:sp>
        <p:nvSpPr>
          <p:cNvPr id="58376" name="AutoShape 8" descr="http://t10.baidu.com/it/u=54498583,2293784462&amp;fm=23&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sp>
        <p:nvSpPr>
          <p:cNvPr id="58378" name="AutoShape 10" descr="http://t10.baidu.com/it/u=54498583,2293784462&amp;fm=23&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sp>
        <p:nvSpPr>
          <p:cNvPr id="58380" name="AutoShape 12" descr="http://t10.baidu.com/it/u=54498583,2293784462&amp;fm=21&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grpSp>
        <p:nvGrpSpPr>
          <p:cNvPr id="3" name="组合 2"/>
          <p:cNvGrpSpPr/>
          <p:nvPr/>
        </p:nvGrpSpPr>
        <p:grpSpPr>
          <a:xfrm>
            <a:off x="899594" y="1204069"/>
            <a:ext cx="6911975" cy="1098550"/>
            <a:chOff x="1071538" y="1982490"/>
            <a:chExt cx="6911975" cy="1098550"/>
          </a:xfrm>
        </p:grpSpPr>
        <p:grpSp>
          <p:nvGrpSpPr>
            <p:cNvPr id="9" name="Group 4"/>
            <p:cNvGrpSpPr/>
            <p:nvPr/>
          </p:nvGrpSpPr>
          <p:grpSpPr bwMode="auto">
            <a:xfrm>
              <a:off x="1071538" y="1988840"/>
              <a:ext cx="6911975" cy="1092200"/>
              <a:chOff x="0" y="0"/>
              <a:chExt cx="4354" cy="688"/>
            </a:xfrm>
          </p:grpSpPr>
          <p:sp>
            <p:nvSpPr>
              <p:cNvPr id="10" name="Rectangle 5"/>
              <p:cNvSpPr>
                <a:spLocks noChangeArrowheads="1"/>
              </p:cNvSpPr>
              <p:nvPr/>
            </p:nvSpPr>
            <p:spPr bwMode="auto">
              <a:xfrm>
                <a:off x="0" y="54"/>
                <a:ext cx="4354" cy="453"/>
              </a:xfrm>
              <a:prstGeom prst="rect">
                <a:avLst/>
              </a:prstGeom>
              <a:gradFill rotWithShape="1">
                <a:gsLst>
                  <a:gs pos="0">
                    <a:srgbClr val="DDDDDD"/>
                  </a:gs>
                  <a:gs pos="100000">
                    <a:srgbClr val="FFFFFF"/>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1" u="none" strike="noStrike" kern="0" cap="none" spc="0" normalizeH="0" baseline="0" noProof="0">
                  <a:ln>
                    <a:noFill/>
                  </a:ln>
                  <a:solidFill>
                    <a:srgbClr val="000000"/>
                  </a:solidFill>
                  <a:effectLst/>
                  <a:uLnTx/>
                  <a:uFillTx/>
                  <a:latin typeface="Arial" panose="020B0604020202020204" pitchFamily="34" charset="0"/>
                  <a:ea typeface="华文细黑" panose="02010600040101010101" pitchFamily="2" charset="-122"/>
                </a:endParaRPr>
              </a:p>
            </p:txBody>
          </p:sp>
          <p:sp>
            <p:nvSpPr>
              <p:cNvPr id="11" name="Rectangle 6"/>
              <p:cNvSpPr>
                <a:spLocks noChangeArrowheads="1"/>
              </p:cNvSpPr>
              <p:nvPr/>
            </p:nvSpPr>
            <p:spPr bwMode="auto">
              <a:xfrm>
                <a:off x="181" y="0"/>
                <a:ext cx="1497" cy="326"/>
              </a:xfrm>
              <a:prstGeom prst="rect">
                <a:avLst/>
              </a:prstGeom>
              <a:gradFill rotWithShape="1">
                <a:gsLst>
                  <a:gs pos="0">
                    <a:srgbClr val="333399"/>
                  </a:gs>
                  <a:gs pos="100000">
                    <a:srgbClr val="BBE0E3"/>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1" u="none" strike="noStrike" kern="0" cap="none" spc="0" normalizeH="0" baseline="0" noProof="0">
                  <a:ln>
                    <a:noFill/>
                  </a:ln>
                  <a:solidFill>
                    <a:srgbClr val="000000"/>
                  </a:solidFill>
                  <a:effectLst/>
                  <a:uLnTx/>
                  <a:uFillTx/>
                  <a:latin typeface="Arial" panose="020B0604020202020204" pitchFamily="34" charset="0"/>
                  <a:ea typeface="华文细黑" panose="02010600040101010101" pitchFamily="2" charset="-122"/>
                </a:endParaRPr>
              </a:p>
            </p:txBody>
          </p:sp>
          <p:sp>
            <p:nvSpPr>
              <p:cNvPr id="12" name="AutoShape 9"/>
              <p:cNvSpPr>
                <a:spLocks noChangeArrowheads="1"/>
              </p:cNvSpPr>
              <p:nvPr/>
            </p:nvSpPr>
            <p:spPr bwMode="auto">
              <a:xfrm>
                <a:off x="0" y="507"/>
                <a:ext cx="4354" cy="18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DDDDDD"/>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13" name="AutoShape 10"/>
              <p:cNvSpPr>
                <a:spLocks noChangeArrowheads="1"/>
              </p:cNvSpPr>
              <p:nvPr/>
            </p:nvSpPr>
            <p:spPr bwMode="auto">
              <a:xfrm>
                <a:off x="181" y="320"/>
                <a:ext cx="1497" cy="18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BBE0E3">
                      <a:alpha val="5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22" name="TextBox 1"/>
            <p:cNvSpPr txBox="1"/>
            <p:nvPr/>
          </p:nvSpPr>
          <p:spPr>
            <a:xfrm>
              <a:off x="1762101" y="1982490"/>
              <a:ext cx="1728787" cy="523875"/>
            </a:xfrm>
            <a:prstGeom prst="rect">
              <a:avLst/>
            </a:prstGeom>
            <a:noFill/>
          </p:spPr>
          <p:txBody>
            <a:bodyPr>
              <a:spAutoFit/>
            </a:bodyPr>
            <a:lstStyle/>
            <a:p>
              <a:pPr fontAlgn="base">
                <a:spcBef>
                  <a:spcPct val="0"/>
                </a:spcBef>
                <a:spcAft>
                  <a:spcPct val="0"/>
                </a:spcAft>
                <a:defRPr/>
              </a:pPr>
              <a:r>
                <a:rPr lang="zh-CN" altLang="en-US" sz="28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第一节</a:t>
              </a:r>
              <a:endParaRPr lang="zh-CN" altLang="en-US" sz="28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4" name="TextBox 64"/>
            <p:cNvSpPr txBox="1"/>
            <p:nvPr/>
          </p:nvSpPr>
          <p:spPr>
            <a:xfrm>
              <a:off x="4214788" y="2206327"/>
              <a:ext cx="3457575" cy="400050"/>
            </a:xfrm>
            <a:prstGeom prst="rect">
              <a:avLst/>
            </a:prstGeom>
            <a:noFill/>
          </p:spPr>
          <p:txBody>
            <a:bodyPr>
              <a:spAutoFit/>
            </a:bodyPr>
            <a:lstStyle/>
            <a:p>
              <a:pPr fontAlgn="base">
                <a:spcBef>
                  <a:spcPct val="0"/>
                </a:spcBef>
                <a:spcAft>
                  <a:spcPct val="0"/>
                </a:spcAft>
                <a:defRPr/>
              </a:pPr>
              <a:r>
                <a:rPr lang="en-US" altLang="zh-CN" sz="2000" b="1" dirty="0">
                  <a:solidFill>
                    <a:srgbClr val="FFFFFF">
                      <a:lumMod val="50000"/>
                    </a:srgbClr>
                  </a:solidFill>
                  <a:latin typeface="微软雅黑" panose="020B0503020204020204" pitchFamily="34" charset="-122"/>
                  <a:ea typeface="微软雅黑" panose="020B0503020204020204" pitchFamily="34" charset="-122"/>
                </a:rPr>
                <a:t>Linux </a:t>
              </a:r>
              <a:r>
                <a:rPr lang="zh-CN" altLang="en-US" sz="2000" b="1" dirty="0">
                  <a:solidFill>
                    <a:srgbClr val="FFFFFF">
                      <a:lumMod val="50000"/>
                    </a:srgbClr>
                  </a:solidFill>
                  <a:latin typeface="微软雅黑" panose="020B0503020204020204" pitchFamily="34" charset="-122"/>
                  <a:ea typeface="微软雅黑" panose="020B0503020204020204" pitchFamily="34" charset="-122"/>
                </a:rPr>
                <a:t>网络服务及安全概要</a:t>
              </a:r>
              <a:endParaRPr lang="zh-CN" altLang="en-US" sz="2000" b="1" dirty="0">
                <a:solidFill>
                  <a:srgbClr val="FFFFFF">
                    <a:lumMod val="50000"/>
                  </a:srgbClr>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899593" y="2570944"/>
            <a:ext cx="6911975" cy="1093787"/>
            <a:chOff x="1071538" y="4219501"/>
            <a:chExt cx="6911975" cy="1093787"/>
          </a:xfrm>
        </p:grpSpPr>
        <p:grpSp>
          <p:nvGrpSpPr>
            <p:cNvPr id="14" name="Group 11"/>
            <p:cNvGrpSpPr/>
            <p:nvPr/>
          </p:nvGrpSpPr>
          <p:grpSpPr bwMode="auto">
            <a:xfrm>
              <a:off x="1071538" y="4221088"/>
              <a:ext cx="6911975" cy="1092200"/>
              <a:chOff x="0" y="0"/>
              <a:chExt cx="4354" cy="688"/>
            </a:xfrm>
          </p:grpSpPr>
          <p:sp>
            <p:nvSpPr>
              <p:cNvPr id="15" name="Rectangle 12"/>
              <p:cNvSpPr>
                <a:spLocks noChangeArrowheads="1"/>
              </p:cNvSpPr>
              <p:nvPr/>
            </p:nvSpPr>
            <p:spPr bwMode="auto">
              <a:xfrm>
                <a:off x="0" y="54"/>
                <a:ext cx="4354" cy="453"/>
              </a:xfrm>
              <a:prstGeom prst="rect">
                <a:avLst/>
              </a:prstGeom>
              <a:gradFill rotWithShape="1">
                <a:gsLst>
                  <a:gs pos="0">
                    <a:srgbClr val="DDDDDD"/>
                  </a:gs>
                  <a:gs pos="100000">
                    <a:srgbClr val="FFFFFF"/>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1" u="none" strike="noStrike" kern="0" cap="none" spc="0" normalizeH="0" baseline="0" noProof="0">
                  <a:ln>
                    <a:noFill/>
                  </a:ln>
                  <a:solidFill>
                    <a:srgbClr val="000000"/>
                  </a:solidFill>
                  <a:effectLst/>
                  <a:uLnTx/>
                  <a:uFillTx/>
                  <a:latin typeface="Arial" panose="020B0604020202020204" pitchFamily="34" charset="0"/>
                  <a:ea typeface="华文细黑" panose="02010600040101010101" pitchFamily="2" charset="-122"/>
                </a:endParaRPr>
              </a:p>
            </p:txBody>
          </p:sp>
          <p:sp>
            <p:nvSpPr>
              <p:cNvPr id="17" name="Rectangle 13"/>
              <p:cNvSpPr>
                <a:spLocks noChangeArrowheads="1"/>
              </p:cNvSpPr>
              <p:nvPr/>
            </p:nvSpPr>
            <p:spPr bwMode="auto">
              <a:xfrm>
                <a:off x="181" y="0"/>
                <a:ext cx="1497" cy="326"/>
              </a:xfrm>
              <a:prstGeom prst="rect">
                <a:avLst/>
              </a:prstGeom>
              <a:gradFill rotWithShape="1">
                <a:gsLst>
                  <a:gs pos="0">
                    <a:srgbClr val="333399"/>
                  </a:gs>
                  <a:gs pos="100000">
                    <a:srgbClr val="BBE0E3"/>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1" u="none" strike="noStrike" kern="0" cap="none" spc="0" normalizeH="0" baseline="0" noProof="0">
                  <a:ln>
                    <a:noFill/>
                  </a:ln>
                  <a:solidFill>
                    <a:srgbClr val="000000"/>
                  </a:solidFill>
                  <a:effectLst/>
                  <a:uLnTx/>
                  <a:uFillTx/>
                  <a:latin typeface="Arial" panose="020B0604020202020204" pitchFamily="34" charset="0"/>
                  <a:ea typeface="华文细黑" panose="02010600040101010101" pitchFamily="2" charset="-122"/>
                </a:endParaRPr>
              </a:p>
            </p:txBody>
          </p:sp>
          <p:sp>
            <p:nvSpPr>
              <p:cNvPr id="20" name="AutoShape 16"/>
              <p:cNvSpPr>
                <a:spLocks noChangeArrowheads="1"/>
              </p:cNvSpPr>
              <p:nvPr/>
            </p:nvSpPr>
            <p:spPr bwMode="auto">
              <a:xfrm>
                <a:off x="0" y="507"/>
                <a:ext cx="4354" cy="18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DDDDDD"/>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21" name="AutoShape 17"/>
              <p:cNvSpPr>
                <a:spLocks noChangeArrowheads="1"/>
              </p:cNvSpPr>
              <p:nvPr/>
            </p:nvSpPr>
            <p:spPr bwMode="auto">
              <a:xfrm>
                <a:off x="181" y="320"/>
                <a:ext cx="1497" cy="18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BBE0E3">
                      <a:alpha val="5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23" name="TextBox 65"/>
            <p:cNvSpPr txBox="1"/>
            <p:nvPr/>
          </p:nvSpPr>
          <p:spPr>
            <a:xfrm>
              <a:off x="1771626" y="4219501"/>
              <a:ext cx="1728787" cy="523875"/>
            </a:xfrm>
            <a:prstGeom prst="rect">
              <a:avLst/>
            </a:prstGeom>
            <a:noFill/>
          </p:spPr>
          <p:txBody>
            <a:bodyPr>
              <a:spAutoFit/>
            </a:bodyPr>
            <a:lstStyle/>
            <a:p>
              <a:pPr fontAlgn="base">
                <a:spcBef>
                  <a:spcPct val="0"/>
                </a:spcBef>
                <a:spcAft>
                  <a:spcPct val="0"/>
                </a:spcAft>
                <a:defRPr/>
              </a:pPr>
              <a:r>
                <a:rPr lang="zh-CN" altLang="en-US" sz="28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第二节</a:t>
              </a:r>
              <a:endParaRPr lang="zh-CN" altLang="en-US" sz="28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5" name="TextBox 69"/>
            <p:cNvSpPr txBox="1"/>
            <p:nvPr/>
          </p:nvSpPr>
          <p:spPr>
            <a:xfrm>
              <a:off x="4229076" y="4438576"/>
              <a:ext cx="3457575" cy="400050"/>
            </a:xfrm>
            <a:prstGeom prst="rect">
              <a:avLst/>
            </a:prstGeom>
            <a:noFill/>
          </p:spPr>
          <p:txBody>
            <a:bodyPr>
              <a:spAutoFit/>
            </a:bodyPr>
            <a:lstStyle/>
            <a:p>
              <a:pPr fontAlgn="base">
                <a:spcBef>
                  <a:spcPct val="0"/>
                </a:spcBef>
                <a:spcAft>
                  <a:spcPct val="0"/>
                </a:spcAft>
                <a:defRPr/>
              </a:pPr>
              <a:r>
                <a:rPr lang="zh-CN" altLang="en-US" sz="2000" b="1" dirty="0">
                  <a:solidFill>
                    <a:srgbClr val="FFFFFF">
                      <a:lumMod val="50000"/>
                    </a:srgbClr>
                  </a:solidFill>
                  <a:latin typeface="微软雅黑" panose="020B0503020204020204" pitchFamily="34" charset="-122"/>
                  <a:ea typeface="微软雅黑" panose="020B0503020204020204" pitchFamily="34" charset="-122"/>
                </a:rPr>
                <a:t>网络服务管理模式</a:t>
              </a:r>
              <a:endParaRPr lang="zh-CN" altLang="en-US" sz="2000" b="1" dirty="0">
                <a:solidFill>
                  <a:srgbClr val="FFFFFF">
                    <a:lumMod val="50000"/>
                  </a:srgbClr>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899592" y="3933056"/>
            <a:ext cx="6911975" cy="1093787"/>
            <a:chOff x="1071538" y="4219501"/>
            <a:chExt cx="6911975" cy="1093787"/>
          </a:xfrm>
        </p:grpSpPr>
        <p:grpSp>
          <p:nvGrpSpPr>
            <p:cNvPr id="34" name="Group 11"/>
            <p:cNvGrpSpPr/>
            <p:nvPr/>
          </p:nvGrpSpPr>
          <p:grpSpPr bwMode="auto">
            <a:xfrm>
              <a:off x="1071538" y="4221088"/>
              <a:ext cx="6911975" cy="1092200"/>
              <a:chOff x="0" y="0"/>
              <a:chExt cx="4354" cy="688"/>
            </a:xfrm>
          </p:grpSpPr>
          <p:sp>
            <p:nvSpPr>
              <p:cNvPr id="37" name="Rectangle 12"/>
              <p:cNvSpPr>
                <a:spLocks noChangeArrowheads="1"/>
              </p:cNvSpPr>
              <p:nvPr/>
            </p:nvSpPr>
            <p:spPr bwMode="auto">
              <a:xfrm>
                <a:off x="0" y="54"/>
                <a:ext cx="4354" cy="453"/>
              </a:xfrm>
              <a:prstGeom prst="rect">
                <a:avLst/>
              </a:prstGeom>
              <a:gradFill rotWithShape="1">
                <a:gsLst>
                  <a:gs pos="0">
                    <a:srgbClr val="DDDDDD"/>
                  </a:gs>
                  <a:gs pos="100000">
                    <a:srgbClr val="FFFFFF"/>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1" u="none" strike="noStrike" kern="0" cap="none" spc="0" normalizeH="0" baseline="0" noProof="0">
                  <a:ln>
                    <a:noFill/>
                  </a:ln>
                  <a:solidFill>
                    <a:srgbClr val="000000"/>
                  </a:solidFill>
                  <a:effectLst/>
                  <a:uLnTx/>
                  <a:uFillTx/>
                  <a:latin typeface="Arial" panose="020B0604020202020204" pitchFamily="34" charset="0"/>
                  <a:ea typeface="华文细黑" panose="02010600040101010101" pitchFamily="2" charset="-122"/>
                </a:endParaRPr>
              </a:p>
            </p:txBody>
          </p:sp>
          <p:sp>
            <p:nvSpPr>
              <p:cNvPr id="38" name="Rectangle 13"/>
              <p:cNvSpPr>
                <a:spLocks noChangeArrowheads="1"/>
              </p:cNvSpPr>
              <p:nvPr/>
            </p:nvSpPr>
            <p:spPr bwMode="auto">
              <a:xfrm>
                <a:off x="181" y="0"/>
                <a:ext cx="1497" cy="326"/>
              </a:xfrm>
              <a:prstGeom prst="rect">
                <a:avLst/>
              </a:prstGeom>
              <a:solidFill>
                <a:srgbClr val="0070C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1" u="none" strike="noStrike" kern="0" cap="none" spc="0" normalizeH="0" baseline="0" noProof="0">
                  <a:ln>
                    <a:noFill/>
                  </a:ln>
                  <a:solidFill>
                    <a:srgbClr val="000000"/>
                  </a:solidFill>
                  <a:effectLst/>
                  <a:uLnTx/>
                  <a:uFillTx/>
                  <a:latin typeface="Arial" panose="020B0604020202020204" pitchFamily="34" charset="0"/>
                  <a:ea typeface="华文细黑" panose="02010600040101010101" pitchFamily="2" charset="-122"/>
                </a:endParaRPr>
              </a:p>
            </p:txBody>
          </p:sp>
          <p:sp>
            <p:nvSpPr>
              <p:cNvPr id="39" name="AutoShape 16"/>
              <p:cNvSpPr>
                <a:spLocks noChangeArrowheads="1"/>
              </p:cNvSpPr>
              <p:nvPr/>
            </p:nvSpPr>
            <p:spPr bwMode="auto">
              <a:xfrm>
                <a:off x="0" y="507"/>
                <a:ext cx="4354" cy="18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DDDDDD"/>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40" name="AutoShape 17"/>
              <p:cNvSpPr>
                <a:spLocks noChangeArrowheads="1"/>
              </p:cNvSpPr>
              <p:nvPr/>
            </p:nvSpPr>
            <p:spPr bwMode="auto">
              <a:xfrm>
                <a:off x="181" y="320"/>
                <a:ext cx="1497" cy="18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BBE0E3">
                      <a:alpha val="5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35" name="TextBox 65"/>
            <p:cNvSpPr txBox="1"/>
            <p:nvPr/>
          </p:nvSpPr>
          <p:spPr>
            <a:xfrm>
              <a:off x="1771626" y="4219501"/>
              <a:ext cx="1728787" cy="523875"/>
            </a:xfrm>
            <a:prstGeom prst="rect">
              <a:avLst/>
            </a:prstGeom>
            <a:noFill/>
          </p:spPr>
          <p:txBody>
            <a:bodyPr>
              <a:spAutoFit/>
            </a:bodyPr>
            <a:lstStyle/>
            <a:p>
              <a:pPr fontAlgn="base">
                <a:spcBef>
                  <a:spcPct val="0"/>
                </a:spcBef>
                <a:spcAft>
                  <a:spcPct val="0"/>
                </a:spcAft>
                <a:defRPr/>
              </a:pPr>
              <a:r>
                <a:rPr lang="zh-CN" altLang="en-US" sz="28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第三节</a:t>
              </a:r>
              <a:endParaRPr lang="zh-CN" altLang="en-US" sz="28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6" name="TextBox 69"/>
            <p:cNvSpPr txBox="1"/>
            <p:nvPr/>
          </p:nvSpPr>
          <p:spPr>
            <a:xfrm>
              <a:off x="4229076" y="4438576"/>
              <a:ext cx="3457575" cy="400050"/>
            </a:xfrm>
            <a:prstGeom prst="rect">
              <a:avLst/>
            </a:prstGeom>
            <a:noFill/>
          </p:spPr>
          <p:txBody>
            <a:bodyPr>
              <a:spAutoFit/>
            </a:bodyPr>
            <a:lstStyle/>
            <a:p>
              <a:pPr fontAlgn="base">
                <a:spcBef>
                  <a:spcPct val="0"/>
                </a:spcBef>
                <a:spcAft>
                  <a:spcPct val="0"/>
                </a:spcAft>
                <a:defRPr/>
              </a:pPr>
              <a:r>
                <a:rPr lang="zh-CN" altLang="en-US" sz="2000" b="1" dirty="0">
                  <a:latin typeface="微软雅黑" panose="020B0503020204020204" pitchFamily="34" charset="-122"/>
                  <a:ea typeface="微软雅黑" panose="020B0503020204020204" pitchFamily="34" charset="-122"/>
                </a:rPr>
                <a:t>防火墙系统</a:t>
              </a:r>
              <a:endParaRPr lang="zh-CN" altLang="en-US" sz="2000" b="1" dirty="0">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899592" y="5314182"/>
            <a:ext cx="6911975" cy="1093787"/>
            <a:chOff x="1071538" y="4219501"/>
            <a:chExt cx="6911975" cy="1093787"/>
          </a:xfrm>
        </p:grpSpPr>
        <p:grpSp>
          <p:nvGrpSpPr>
            <p:cNvPr id="55" name="Group 11"/>
            <p:cNvGrpSpPr/>
            <p:nvPr/>
          </p:nvGrpSpPr>
          <p:grpSpPr bwMode="auto">
            <a:xfrm>
              <a:off x="1071538" y="4221088"/>
              <a:ext cx="6911975" cy="1092200"/>
              <a:chOff x="0" y="0"/>
              <a:chExt cx="4354" cy="688"/>
            </a:xfrm>
          </p:grpSpPr>
          <p:sp>
            <p:nvSpPr>
              <p:cNvPr id="58" name="Rectangle 12"/>
              <p:cNvSpPr>
                <a:spLocks noChangeArrowheads="1"/>
              </p:cNvSpPr>
              <p:nvPr/>
            </p:nvSpPr>
            <p:spPr bwMode="auto">
              <a:xfrm>
                <a:off x="0" y="54"/>
                <a:ext cx="4354" cy="453"/>
              </a:xfrm>
              <a:prstGeom prst="rect">
                <a:avLst/>
              </a:prstGeom>
              <a:gradFill rotWithShape="1">
                <a:gsLst>
                  <a:gs pos="0">
                    <a:srgbClr val="DDDDDD"/>
                  </a:gs>
                  <a:gs pos="100000">
                    <a:srgbClr val="FFFFFF"/>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1" u="none" strike="noStrike" kern="0" cap="none" spc="0" normalizeH="0" baseline="0" noProof="0">
                  <a:ln>
                    <a:noFill/>
                  </a:ln>
                  <a:solidFill>
                    <a:srgbClr val="000000"/>
                  </a:solidFill>
                  <a:effectLst/>
                  <a:uLnTx/>
                  <a:uFillTx/>
                  <a:latin typeface="Arial" panose="020B0604020202020204" pitchFamily="34" charset="0"/>
                  <a:ea typeface="华文细黑" panose="02010600040101010101" pitchFamily="2" charset="-122"/>
                </a:endParaRPr>
              </a:p>
            </p:txBody>
          </p:sp>
          <p:sp>
            <p:nvSpPr>
              <p:cNvPr id="59" name="Rectangle 13"/>
              <p:cNvSpPr>
                <a:spLocks noChangeArrowheads="1"/>
              </p:cNvSpPr>
              <p:nvPr/>
            </p:nvSpPr>
            <p:spPr bwMode="auto">
              <a:xfrm>
                <a:off x="181" y="0"/>
                <a:ext cx="1497" cy="326"/>
              </a:xfrm>
              <a:prstGeom prst="rect">
                <a:avLst/>
              </a:prstGeom>
              <a:gradFill rotWithShape="1">
                <a:gsLst>
                  <a:gs pos="0">
                    <a:srgbClr val="333399"/>
                  </a:gs>
                  <a:gs pos="100000">
                    <a:srgbClr val="BBE0E3"/>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1" u="none" strike="noStrike" kern="0" cap="none" spc="0" normalizeH="0" baseline="0" noProof="0">
                  <a:ln>
                    <a:noFill/>
                  </a:ln>
                  <a:solidFill>
                    <a:srgbClr val="000000"/>
                  </a:solidFill>
                  <a:effectLst/>
                  <a:uLnTx/>
                  <a:uFillTx/>
                  <a:latin typeface="Arial" panose="020B0604020202020204" pitchFamily="34" charset="0"/>
                  <a:ea typeface="华文细黑" panose="02010600040101010101" pitchFamily="2" charset="-122"/>
                </a:endParaRPr>
              </a:p>
            </p:txBody>
          </p:sp>
          <p:sp>
            <p:nvSpPr>
              <p:cNvPr id="60" name="AutoShape 16"/>
              <p:cNvSpPr>
                <a:spLocks noChangeArrowheads="1"/>
              </p:cNvSpPr>
              <p:nvPr/>
            </p:nvSpPr>
            <p:spPr bwMode="auto">
              <a:xfrm>
                <a:off x="0" y="507"/>
                <a:ext cx="4354" cy="18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DDDDDD"/>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61" name="AutoShape 17"/>
              <p:cNvSpPr>
                <a:spLocks noChangeArrowheads="1"/>
              </p:cNvSpPr>
              <p:nvPr/>
            </p:nvSpPr>
            <p:spPr bwMode="auto">
              <a:xfrm>
                <a:off x="181" y="320"/>
                <a:ext cx="1497" cy="18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BBE0E3">
                      <a:alpha val="5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56" name="TextBox 65"/>
            <p:cNvSpPr txBox="1"/>
            <p:nvPr/>
          </p:nvSpPr>
          <p:spPr>
            <a:xfrm>
              <a:off x="1771626" y="4219501"/>
              <a:ext cx="1728787" cy="523875"/>
            </a:xfrm>
            <a:prstGeom prst="rect">
              <a:avLst/>
            </a:prstGeom>
            <a:noFill/>
          </p:spPr>
          <p:txBody>
            <a:bodyPr>
              <a:spAutoFit/>
            </a:bodyPr>
            <a:lstStyle/>
            <a:p>
              <a:pPr fontAlgn="base">
                <a:spcBef>
                  <a:spcPct val="0"/>
                </a:spcBef>
                <a:spcAft>
                  <a:spcPct val="0"/>
                </a:spcAft>
                <a:defRPr/>
              </a:pPr>
              <a:r>
                <a:rPr lang="zh-CN" altLang="en-US" sz="28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第四节</a:t>
              </a:r>
              <a:endParaRPr lang="zh-CN" altLang="en-US" sz="28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7" name="TextBox 69"/>
            <p:cNvSpPr txBox="1"/>
            <p:nvPr/>
          </p:nvSpPr>
          <p:spPr>
            <a:xfrm>
              <a:off x="4229076" y="4438576"/>
              <a:ext cx="3457575" cy="400050"/>
            </a:xfrm>
            <a:prstGeom prst="rect">
              <a:avLst/>
            </a:prstGeom>
            <a:noFill/>
          </p:spPr>
          <p:txBody>
            <a:bodyPr>
              <a:spAutoFit/>
            </a:bodyPr>
            <a:lstStyle/>
            <a:p>
              <a:pPr fontAlgn="base">
                <a:spcBef>
                  <a:spcPct val="0"/>
                </a:spcBef>
                <a:spcAft>
                  <a:spcPct val="0"/>
                </a:spcAft>
                <a:defRPr/>
              </a:pPr>
              <a:r>
                <a:rPr lang="zh-CN" altLang="en-US" sz="2000" b="1" dirty="0">
                  <a:solidFill>
                    <a:srgbClr val="FFFFFF">
                      <a:lumMod val="50000"/>
                    </a:srgbClr>
                  </a:solidFill>
                  <a:latin typeface="微软雅黑" panose="020B0503020204020204" pitchFamily="34" charset="-122"/>
                  <a:ea typeface="微软雅黑" panose="020B0503020204020204" pitchFamily="34" charset="-122"/>
                </a:rPr>
                <a:t>网络服务器搭建</a:t>
              </a:r>
              <a:endParaRPr lang="zh-CN" altLang="en-US" sz="2000" b="1" dirty="0">
                <a:solidFill>
                  <a:srgbClr val="FFFFFF">
                    <a:lumMod val="50000"/>
                  </a:srgbClr>
                </a:solidFill>
                <a:latin typeface="微软雅黑" panose="020B0503020204020204" pitchFamily="34" charset="-122"/>
                <a:ea typeface="微软雅黑" panose="020B0503020204020204" pitchFamily="34" charset="-122"/>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防火墙系统</a:t>
            </a:r>
            <a:endParaRPr lang="zh-CN" altLang="en-US" dirty="0"/>
          </a:p>
        </p:txBody>
      </p:sp>
      <p:sp>
        <p:nvSpPr>
          <p:cNvPr id="4" name="Rectangle 3"/>
          <p:cNvSpPr>
            <a:spLocks noGrp="1" noChangeArrowheads="1"/>
          </p:cNvSpPr>
          <p:nvPr>
            <p:ph idx="1"/>
          </p:nvPr>
        </p:nvSpPr>
        <p:spPr>
          <a:xfrm>
            <a:off x="457200" y="1628800"/>
            <a:ext cx="8229600" cy="4680520"/>
          </a:xfrm>
        </p:spPr>
        <p:txBody>
          <a:bodyPr>
            <a:normAutofit fontScale="92500" lnSpcReduction="20000"/>
          </a:bodyPr>
          <a:lstStyle/>
          <a:p>
            <a:pPr eaLnBrk="1" hangingPunct="1"/>
            <a:r>
              <a:rPr lang="zh-CN" altLang="en-US" sz="1400" dirty="0">
                <a:solidFill>
                  <a:srgbClr val="0066AE"/>
                </a:solidFill>
              </a:rPr>
              <a:t>设置帮助：</a:t>
            </a:r>
            <a:r>
              <a:rPr lang="en-US" altLang="zh-CN" sz="1400" dirty="0" err="1">
                <a:solidFill>
                  <a:srgbClr val="0066AE"/>
                </a:solidFill>
              </a:rPr>
              <a:t>sudo</a:t>
            </a:r>
            <a:r>
              <a:rPr lang="en-US" altLang="zh-CN" sz="1400" dirty="0">
                <a:solidFill>
                  <a:srgbClr val="0066AE"/>
                </a:solidFill>
              </a:rPr>
              <a:t> </a:t>
            </a:r>
            <a:r>
              <a:rPr lang="en-US" altLang="zh-CN" sz="1400" dirty="0" err="1">
                <a:solidFill>
                  <a:srgbClr val="0066AE"/>
                </a:solidFill>
              </a:rPr>
              <a:t>ufw</a:t>
            </a:r>
            <a:r>
              <a:rPr lang="en-US" altLang="zh-CN" sz="1400" dirty="0">
                <a:solidFill>
                  <a:srgbClr val="0066AE"/>
                </a:solidFill>
              </a:rPr>
              <a:t> --help</a:t>
            </a:r>
            <a:endParaRPr lang="en-US" altLang="zh-CN" sz="1400" dirty="0">
              <a:solidFill>
                <a:srgbClr val="0066AE"/>
              </a:solidFill>
            </a:endParaRPr>
          </a:p>
          <a:p>
            <a:pPr eaLnBrk="1" hangingPunct="1"/>
            <a:r>
              <a:rPr lang="zh-CN" altLang="en-US" sz="1400" dirty="0">
                <a:solidFill>
                  <a:srgbClr val="0066AE"/>
                </a:solidFill>
              </a:rPr>
              <a:t>防火墙状态：</a:t>
            </a:r>
            <a:r>
              <a:rPr lang="en-US" altLang="zh-CN" sz="1400" dirty="0" err="1">
                <a:solidFill>
                  <a:srgbClr val="0066AE"/>
                </a:solidFill>
              </a:rPr>
              <a:t>sudo</a:t>
            </a:r>
            <a:r>
              <a:rPr lang="en-US" altLang="zh-CN" sz="1400" dirty="0">
                <a:solidFill>
                  <a:srgbClr val="0066AE"/>
                </a:solidFill>
              </a:rPr>
              <a:t> </a:t>
            </a:r>
            <a:r>
              <a:rPr lang="en-US" altLang="zh-CN" sz="1400" dirty="0" err="1">
                <a:solidFill>
                  <a:srgbClr val="0066AE"/>
                </a:solidFill>
              </a:rPr>
              <a:t>ufw</a:t>
            </a:r>
            <a:r>
              <a:rPr lang="en-US" altLang="zh-CN" sz="1400" dirty="0">
                <a:solidFill>
                  <a:srgbClr val="0066AE"/>
                </a:solidFill>
              </a:rPr>
              <a:t> status verbose</a:t>
            </a:r>
            <a:endParaRPr lang="en-US" altLang="zh-CN" sz="1400" dirty="0">
              <a:solidFill>
                <a:srgbClr val="0066AE"/>
              </a:solidFill>
            </a:endParaRPr>
          </a:p>
          <a:p>
            <a:pPr eaLnBrk="1" hangingPunct="1"/>
            <a:r>
              <a:rPr lang="zh-CN" altLang="en-US" sz="1400" dirty="0">
                <a:solidFill>
                  <a:srgbClr val="0066AE"/>
                </a:solidFill>
              </a:rPr>
              <a:t>启用 </a:t>
            </a:r>
            <a:r>
              <a:rPr lang="en-US" altLang="zh-CN" sz="1400" dirty="0">
                <a:solidFill>
                  <a:srgbClr val="0066AE"/>
                </a:solidFill>
              </a:rPr>
              <a:t>/ </a:t>
            </a:r>
            <a:r>
              <a:rPr lang="zh-CN" altLang="en-US" sz="1400" dirty="0">
                <a:solidFill>
                  <a:srgbClr val="0066AE"/>
                </a:solidFill>
              </a:rPr>
              <a:t>禁用防火墙：</a:t>
            </a:r>
            <a:r>
              <a:rPr lang="en-US" altLang="zh-CN" sz="1400" dirty="0" err="1">
                <a:solidFill>
                  <a:srgbClr val="0066AE"/>
                </a:solidFill>
              </a:rPr>
              <a:t>sudo</a:t>
            </a:r>
            <a:r>
              <a:rPr lang="en-US" altLang="zh-CN" sz="1400" dirty="0">
                <a:solidFill>
                  <a:srgbClr val="0066AE"/>
                </a:solidFill>
              </a:rPr>
              <a:t> </a:t>
            </a:r>
            <a:r>
              <a:rPr lang="en-US" altLang="zh-CN" sz="1400" dirty="0" err="1">
                <a:solidFill>
                  <a:srgbClr val="0066AE"/>
                </a:solidFill>
              </a:rPr>
              <a:t>ufw</a:t>
            </a:r>
            <a:r>
              <a:rPr lang="en-US" altLang="zh-CN" sz="1400" dirty="0">
                <a:solidFill>
                  <a:srgbClr val="0066AE"/>
                </a:solidFill>
              </a:rPr>
              <a:t> enable / disable</a:t>
            </a:r>
            <a:endParaRPr lang="en-US" altLang="zh-CN" sz="1400" dirty="0">
              <a:solidFill>
                <a:srgbClr val="0066AE"/>
              </a:solidFill>
            </a:endParaRPr>
          </a:p>
          <a:p>
            <a:pPr eaLnBrk="1" hangingPunct="1"/>
            <a:r>
              <a:rPr lang="zh-CN" altLang="en-US" sz="1400" dirty="0">
                <a:solidFill>
                  <a:srgbClr val="0066AE"/>
                </a:solidFill>
              </a:rPr>
              <a:t>查看防火墙版本：</a:t>
            </a:r>
            <a:r>
              <a:rPr lang="en-US" altLang="zh-CN" sz="1400" dirty="0" err="1">
                <a:solidFill>
                  <a:srgbClr val="0066AE"/>
                </a:solidFill>
              </a:rPr>
              <a:t>sudo</a:t>
            </a:r>
            <a:r>
              <a:rPr lang="en-US" altLang="zh-CN" sz="1400" dirty="0">
                <a:solidFill>
                  <a:srgbClr val="0066AE"/>
                </a:solidFill>
              </a:rPr>
              <a:t> </a:t>
            </a:r>
            <a:r>
              <a:rPr lang="en-US" altLang="zh-CN" sz="1400" dirty="0" err="1">
                <a:solidFill>
                  <a:srgbClr val="0066AE"/>
                </a:solidFill>
              </a:rPr>
              <a:t>ufw</a:t>
            </a:r>
            <a:r>
              <a:rPr lang="en-US" altLang="zh-CN" sz="1400" dirty="0">
                <a:solidFill>
                  <a:srgbClr val="0066AE"/>
                </a:solidFill>
              </a:rPr>
              <a:t> version</a:t>
            </a:r>
            <a:endParaRPr lang="en-US" altLang="zh-CN" sz="1400" dirty="0">
              <a:solidFill>
                <a:srgbClr val="0066AE"/>
              </a:solidFill>
            </a:endParaRPr>
          </a:p>
          <a:p>
            <a:pPr eaLnBrk="1" hangingPunct="1"/>
            <a:r>
              <a:rPr lang="zh-CN" altLang="en-US" sz="1400" dirty="0">
                <a:solidFill>
                  <a:srgbClr val="0066AE"/>
                </a:solidFill>
              </a:rPr>
              <a:t>默认允许</a:t>
            </a:r>
            <a:r>
              <a:rPr lang="en-US" altLang="zh-CN" sz="1400" dirty="0">
                <a:solidFill>
                  <a:srgbClr val="0066AE"/>
                </a:solidFill>
              </a:rPr>
              <a:t>/ </a:t>
            </a:r>
            <a:r>
              <a:rPr lang="zh-CN" altLang="en-US" sz="1400" dirty="0">
                <a:solidFill>
                  <a:srgbClr val="0066AE"/>
                </a:solidFill>
              </a:rPr>
              <a:t>拒绝外部访问本机：</a:t>
            </a:r>
            <a:r>
              <a:rPr lang="en-US" altLang="zh-CN" sz="1400" dirty="0" err="1">
                <a:solidFill>
                  <a:srgbClr val="0066AE"/>
                </a:solidFill>
              </a:rPr>
              <a:t>sudo</a:t>
            </a:r>
            <a:r>
              <a:rPr lang="en-US" altLang="zh-CN" sz="1400" dirty="0">
                <a:solidFill>
                  <a:srgbClr val="0066AE"/>
                </a:solidFill>
              </a:rPr>
              <a:t> </a:t>
            </a:r>
            <a:r>
              <a:rPr lang="en-US" altLang="zh-CN" sz="1400" dirty="0" err="1">
                <a:solidFill>
                  <a:srgbClr val="0066AE"/>
                </a:solidFill>
              </a:rPr>
              <a:t>ufw</a:t>
            </a:r>
            <a:r>
              <a:rPr lang="en-US" altLang="zh-CN" sz="1400" dirty="0">
                <a:solidFill>
                  <a:srgbClr val="0066AE"/>
                </a:solidFill>
              </a:rPr>
              <a:t> default allow / deny</a:t>
            </a:r>
            <a:endParaRPr lang="en-US" altLang="zh-CN" sz="1400" dirty="0">
              <a:solidFill>
                <a:srgbClr val="0066AE"/>
              </a:solidFill>
            </a:endParaRPr>
          </a:p>
          <a:p>
            <a:pPr eaLnBrk="1" hangingPunct="1"/>
            <a:r>
              <a:rPr lang="zh-CN" altLang="en-US" sz="1400" dirty="0">
                <a:solidFill>
                  <a:srgbClr val="0066AE"/>
                </a:solidFill>
              </a:rPr>
              <a:t>允许 </a:t>
            </a:r>
            <a:r>
              <a:rPr lang="en-US" altLang="zh-CN" sz="1400" dirty="0">
                <a:solidFill>
                  <a:srgbClr val="0066AE"/>
                </a:solidFill>
              </a:rPr>
              <a:t>/ </a:t>
            </a:r>
            <a:r>
              <a:rPr lang="zh-CN" altLang="en-US" sz="1400" dirty="0">
                <a:solidFill>
                  <a:srgbClr val="0066AE"/>
                </a:solidFill>
              </a:rPr>
              <a:t>拒绝访问：</a:t>
            </a:r>
            <a:endParaRPr lang="zh-CN" altLang="en-US" sz="1400" dirty="0">
              <a:solidFill>
                <a:srgbClr val="0066AE"/>
              </a:solidFill>
            </a:endParaRPr>
          </a:p>
          <a:p>
            <a:pPr lvl="1"/>
            <a:r>
              <a:rPr lang="en-US" altLang="zh-CN" sz="1200" dirty="0" err="1">
                <a:solidFill>
                  <a:srgbClr val="0066AE"/>
                </a:solidFill>
              </a:rPr>
              <a:t>sudo</a:t>
            </a:r>
            <a:r>
              <a:rPr lang="en-US" altLang="zh-CN" sz="1200" dirty="0">
                <a:solidFill>
                  <a:srgbClr val="0066AE"/>
                </a:solidFill>
              </a:rPr>
              <a:t> </a:t>
            </a:r>
            <a:r>
              <a:rPr lang="en-US" altLang="zh-CN" sz="1200" dirty="0" err="1">
                <a:solidFill>
                  <a:srgbClr val="0066AE"/>
                </a:solidFill>
              </a:rPr>
              <a:t>ufw</a:t>
            </a:r>
            <a:r>
              <a:rPr lang="en-US" altLang="zh-CN" sz="1200" dirty="0">
                <a:solidFill>
                  <a:srgbClr val="0066AE"/>
                </a:solidFill>
              </a:rPr>
              <a:t> allow / deny 80    #</a:t>
            </a:r>
            <a:r>
              <a:rPr lang="zh-CN" altLang="en-US" sz="1200" dirty="0">
                <a:solidFill>
                  <a:srgbClr val="0066AE"/>
                </a:solidFill>
              </a:rPr>
              <a:t>允许</a:t>
            </a:r>
            <a:r>
              <a:rPr lang="en-US" altLang="zh-CN" sz="1200" dirty="0">
                <a:solidFill>
                  <a:srgbClr val="0066AE"/>
                </a:solidFill>
              </a:rPr>
              <a:t>/</a:t>
            </a:r>
            <a:r>
              <a:rPr lang="zh-CN" altLang="en-US" sz="1200" dirty="0">
                <a:solidFill>
                  <a:srgbClr val="0066AE"/>
                </a:solidFill>
              </a:rPr>
              <a:t>禁止外部访问</a:t>
            </a:r>
            <a:r>
              <a:rPr lang="en-US" altLang="zh-CN" sz="1200" dirty="0">
                <a:solidFill>
                  <a:srgbClr val="0066AE"/>
                </a:solidFill>
              </a:rPr>
              <a:t>80</a:t>
            </a:r>
            <a:r>
              <a:rPr lang="zh-CN" altLang="en-US" sz="1200" dirty="0">
                <a:solidFill>
                  <a:srgbClr val="0066AE"/>
                </a:solidFill>
              </a:rPr>
              <a:t>端口</a:t>
            </a:r>
            <a:endParaRPr lang="zh-CN" altLang="en-US" sz="1200" dirty="0">
              <a:solidFill>
                <a:srgbClr val="0066AE"/>
              </a:solidFill>
            </a:endParaRPr>
          </a:p>
          <a:p>
            <a:pPr lvl="1"/>
            <a:r>
              <a:rPr lang="en-US" altLang="zh-CN" sz="1200" dirty="0" err="1">
                <a:solidFill>
                  <a:srgbClr val="0066AE"/>
                </a:solidFill>
              </a:rPr>
              <a:t>sudo</a:t>
            </a:r>
            <a:r>
              <a:rPr lang="en-US" altLang="zh-CN" sz="1200" dirty="0">
                <a:solidFill>
                  <a:srgbClr val="0066AE"/>
                </a:solidFill>
              </a:rPr>
              <a:t> </a:t>
            </a:r>
            <a:r>
              <a:rPr lang="en-US" altLang="zh-CN" sz="1200" dirty="0" err="1">
                <a:solidFill>
                  <a:srgbClr val="0066AE"/>
                </a:solidFill>
              </a:rPr>
              <a:t>ufw</a:t>
            </a:r>
            <a:r>
              <a:rPr lang="en-US" altLang="zh-CN" sz="1200" dirty="0">
                <a:solidFill>
                  <a:srgbClr val="0066AE"/>
                </a:solidFill>
              </a:rPr>
              <a:t> allow 80/</a:t>
            </a:r>
            <a:r>
              <a:rPr lang="en-US" altLang="zh-CN" sz="1200" dirty="0" err="1">
                <a:solidFill>
                  <a:srgbClr val="0066AE"/>
                </a:solidFill>
              </a:rPr>
              <a:t>tcp</a:t>
            </a:r>
            <a:r>
              <a:rPr lang="en-US" altLang="zh-CN" sz="1200" dirty="0">
                <a:solidFill>
                  <a:srgbClr val="0066AE"/>
                </a:solidFill>
              </a:rPr>
              <a:t>         #80</a:t>
            </a:r>
            <a:r>
              <a:rPr lang="zh-CN" altLang="en-US" sz="1200" dirty="0">
                <a:solidFill>
                  <a:srgbClr val="0066AE"/>
                </a:solidFill>
              </a:rPr>
              <a:t>后面加</a:t>
            </a:r>
            <a:r>
              <a:rPr lang="en-US" altLang="zh-CN" sz="1200" dirty="0">
                <a:solidFill>
                  <a:srgbClr val="0066AE"/>
                </a:solidFill>
              </a:rPr>
              <a:t>/</a:t>
            </a:r>
            <a:r>
              <a:rPr lang="en-US" altLang="zh-CN" sz="1200" dirty="0" err="1">
                <a:solidFill>
                  <a:srgbClr val="0066AE"/>
                </a:solidFill>
              </a:rPr>
              <a:t>tcp</a:t>
            </a:r>
            <a:r>
              <a:rPr lang="zh-CN" altLang="en-US" sz="1200" dirty="0">
                <a:solidFill>
                  <a:srgbClr val="0066AE"/>
                </a:solidFill>
              </a:rPr>
              <a:t>或</a:t>
            </a:r>
            <a:r>
              <a:rPr lang="en-US" altLang="zh-CN" sz="1200" dirty="0">
                <a:solidFill>
                  <a:srgbClr val="0066AE"/>
                </a:solidFill>
              </a:rPr>
              <a:t>/</a:t>
            </a:r>
            <a:r>
              <a:rPr lang="en-US" altLang="zh-CN" sz="1200" dirty="0" err="1">
                <a:solidFill>
                  <a:srgbClr val="0066AE"/>
                </a:solidFill>
              </a:rPr>
              <a:t>udp</a:t>
            </a:r>
            <a:r>
              <a:rPr lang="zh-CN" altLang="en-US" sz="1200" dirty="0">
                <a:solidFill>
                  <a:srgbClr val="0066AE"/>
                </a:solidFill>
              </a:rPr>
              <a:t>，表示</a:t>
            </a:r>
            <a:r>
              <a:rPr lang="en-US" altLang="zh-CN" sz="1200" dirty="0" err="1">
                <a:solidFill>
                  <a:srgbClr val="0066AE"/>
                </a:solidFill>
              </a:rPr>
              <a:t>tcp</a:t>
            </a:r>
            <a:r>
              <a:rPr lang="zh-CN" altLang="en-US" sz="1200" dirty="0">
                <a:solidFill>
                  <a:srgbClr val="0066AE"/>
                </a:solidFill>
              </a:rPr>
              <a:t>或</a:t>
            </a:r>
            <a:r>
              <a:rPr lang="en-US" altLang="zh-CN" sz="1200" dirty="0" err="1">
                <a:solidFill>
                  <a:srgbClr val="0066AE"/>
                </a:solidFill>
              </a:rPr>
              <a:t>udp</a:t>
            </a:r>
            <a:r>
              <a:rPr lang="zh-CN" altLang="en-US" sz="1200" dirty="0">
                <a:solidFill>
                  <a:srgbClr val="0066AE"/>
                </a:solidFill>
              </a:rPr>
              <a:t>协议</a:t>
            </a:r>
            <a:endParaRPr lang="zh-CN" altLang="en-US" sz="1200" dirty="0">
              <a:solidFill>
                <a:srgbClr val="0066AE"/>
              </a:solidFill>
            </a:endParaRPr>
          </a:p>
          <a:p>
            <a:pPr lvl="1"/>
            <a:r>
              <a:rPr lang="en-US" altLang="zh-CN" sz="1200" dirty="0" err="1">
                <a:solidFill>
                  <a:srgbClr val="0066AE"/>
                </a:solidFill>
              </a:rPr>
              <a:t>sudo</a:t>
            </a:r>
            <a:r>
              <a:rPr lang="en-US" altLang="zh-CN" sz="1200" dirty="0">
                <a:solidFill>
                  <a:srgbClr val="0066AE"/>
                </a:solidFill>
              </a:rPr>
              <a:t> </a:t>
            </a:r>
            <a:r>
              <a:rPr lang="en-US" altLang="zh-CN" sz="1200" dirty="0" err="1">
                <a:solidFill>
                  <a:srgbClr val="0066AE"/>
                </a:solidFill>
              </a:rPr>
              <a:t>ufw</a:t>
            </a:r>
            <a:r>
              <a:rPr lang="en-US" altLang="zh-CN" sz="1200" dirty="0">
                <a:solidFill>
                  <a:srgbClr val="0066AE"/>
                </a:solidFill>
              </a:rPr>
              <a:t> allow / deny </a:t>
            </a:r>
            <a:r>
              <a:rPr lang="en-US" altLang="zh-CN" sz="1200" dirty="0" err="1">
                <a:solidFill>
                  <a:srgbClr val="0066AE"/>
                </a:solidFill>
              </a:rPr>
              <a:t>serviceName</a:t>
            </a:r>
            <a:r>
              <a:rPr lang="en-US" altLang="zh-CN" sz="1200" dirty="0">
                <a:solidFill>
                  <a:srgbClr val="0066AE"/>
                </a:solidFill>
              </a:rPr>
              <a:t>     #</a:t>
            </a:r>
            <a:r>
              <a:rPr lang="zh-CN" altLang="en-US" sz="1200" dirty="0">
                <a:solidFill>
                  <a:srgbClr val="0066AE"/>
                </a:solidFill>
              </a:rPr>
              <a:t>对</a:t>
            </a:r>
            <a:r>
              <a:rPr lang="en-US" altLang="zh-CN" sz="1200" dirty="0">
                <a:solidFill>
                  <a:srgbClr val="0066AE"/>
                </a:solidFill>
              </a:rPr>
              <a:t>service</a:t>
            </a:r>
            <a:r>
              <a:rPr lang="zh-CN" altLang="en-US" sz="1200" dirty="0">
                <a:solidFill>
                  <a:srgbClr val="0066AE"/>
                </a:solidFill>
              </a:rPr>
              <a:t>服务的端口进行过滤，</a:t>
            </a:r>
            <a:r>
              <a:rPr lang="en-US" altLang="zh-CN" sz="1200" dirty="0">
                <a:solidFill>
                  <a:srgbClr val="0066AE"/>
                </a:solidFill>
              </a:rPr>
              <a:t>/</a:t>
            </a:r>
            <a:r>
              <a:rPr lang="en-US" altLang="zh-CN" sz="1200" dirty="0" err="1">
                <a:solidFill>
                  <a:srgbClr val="0066AE"/>
                </a:solidFill>
              </a:rPr>
              <a:t>etc</a:t>
            </a:r>
            <a:r>
              <a:rPr lang="en-US" altLang="zh-CN" sz="1200" dirty="0">
                <a:solidFill>
                  <a:srgbClr val="0066AE"/>
                </a:solidFill>
              </a:rPr>
              <a:t>/services</a:t>
            </a:r>
            <a:r>
              <a:rPr lang="zh-CN" altLang="en-US" sz="1200" dirty="0">
                <a:solidFill>
                  <a:srgbClr val="0066AE"/>
                </a:solidFill>
              </a:rPr>
              <a:t>中对应端口</a:t>
            </a:r>
            <a:endParaRPr lang="zh-CN" altLang="en-US" sz="1200" dirty="0">
              <a:solidFill>
                <a:srgbClr val="0066AE"/>
              </a:solidFill>
            </a:endParaRPr>
          </a:p>
          <a:p>
            <a:pPr lvl="1"/>
            <a:r>
              <a:rPr lang="en-US" altLang="zh-CN" sz="1200" dirty="0" err="1">
                <a:solidFill>
                  <a:srgbClr val="0066AE"/>
                </a:solidFill>
              </a:rPr>
              <a:t>sudo</a:t>
            </a:r>
            <a:r>
              <a:rPr lang="en-US" altLang="zh-CN" sz="1200" dirty="0">
                <a:solidFill>
                  <a:srgbClr val="0066AE"/>
                </a:solidFill>
              </a:rPr>
              <a:t> </a:t>
            </a:r>
            <a:r>
              <a:rPr lang="en-US" altLang="zh-CN" sz="1200" dirty="0" err="1">
                <a:solidFill>
                  <a:srgbClr val="0066AE"/>
                </a:solidFill>
              </a:rPr>
              <a:t>ufw</a:t>
            </a:r>
            <a:r>
              <a:rPr lang="en-US" altLang="zh-CN" sz="1200" dirty="0">
                <a:solidFill>
                  <a:srgbClr val="0066AE"/>
                </a:solidFill>
              </a:rPr>
              <a:t> deny </a:t>
            </a:r>
            <a:r>
              <a:rPr lang="en-US" altLang="zh-CN" sz="1200" dirty="0" err="1">
                <a:solidFill>
                  <a:srgbClr val="0066AE"/>
                </a:solidFill>
              </a:rPr>
              <a:t>ssh</a:t>
            </a:r>
            <a:r>
              <a:rPr lang="en-US" altLang="zh-CN" sz="1200" dirty="0">
                <a:solidFill>
                  <a:srgbClr val="0066AE"/>
                </a:solidFill>
              </a:rPr>
              <a:t>            #</a:t>
            </a:r>
            <a:r>
              <a:rPr lang="zh-CN" altLang="en-US" sz="1200" dirty="0">
                <a:solidFill>
                  <a:srgbClr val="0066AE"/>
                </a:solidFill>
              </a:rPr>
              <a:t>禁止外部访问</a:t>
            </a:r>
            <a:r>
              <a:rPr lang="en-US" altLang="zh-CN" sz="1200" dirty="0" err="1">
                <a:solidFill>
                  <a:srgbClr val="0066AE"/>
                </a:solidFill>
              </a:rPr>
              <a:t>ssh</a:t>
            </a:r>
            <a:r>
              <a:rPr lang="zh-CN" altLang="en-US" sz="1200" dirty="0">
                <a:solidFill>
                  <a:srgbClr val="0066AE"/>
                </a:solidFill>
              </a:rPr>
              <a:t>服务</a:t>
            </a:r>
            <a:endParaRPr lang="zh-CN" altLang="en-US" sz="1200" dirty="0">
              <a:solidFill>
                <a:srgbClr val="0066AE"/>
              </a:solidFill>
            </a:endParaRPr>
          </a:p>
          <a:p>
            <a:pPr lvl="1"/>
            <a:r>
              <a:rPr lang="en-US" altLang="zh-CN" sz="1200" dirty="0" err="1">
                <a:solidFill>
                  <a:srgbClr val="0066AE"/>
                </a:solidFill>
              </a:rPr>
              <a:t>sudo</a:t>
            </a:r>
            <a:r>
              <a:rPr lang="en-US" altLang="zh-CN" sz="1200" dirty="0">
                <a:solidFill>
                  <a:srgbClr val="0066AE"/>
                </a:solidFill>
              </a:rPr>
              <a:t> </a:t>
            </a:r>
            <a:r>
              <a:rPr lang="en-US" altLang="zh-CN" sz="1200" dirty="0" err="1">
                <a:solidFill>
                  <a:srgbClr val="0066AE"/>
                </a:solidFill>
              </a:rPr>
              <a:t>ufw</a:t>
            </a:r>
            <a:r>
              <a:rPr lang="en-US" altLang="zh-CN" sz="1200" dirty="0">
                <a:solidFill>
                  <a:srgbClr val="0066AE"/>
                </a:solidFill>
              </a:rPr>
              <a:t> allow from 192.168.100.38    #</a:t>
            </a:r>
            <a:r>
              <a:rPr lang="zh-CN" altLang="en-US" sz="1200" dirty="0">
                <a:solidFill>
                  <a:srgbClr val="0066AE"/>
                </a:solidFill>
              </a:rPr>
              <a:t>允许此</a:t>
            </a:r>
            <a:r>
              <a:rPr lang="en-US" altLang="zh-CN" sz="1200" dirty="0">
                <a:solidFill>
                  <a:srgbClr val="0066AE"/>
                </a:solidFill>
              </a:rPr>
              <a:t>IP</a:t>
            </a:r>
            <a:r>
              <a:rPr lang="zh-CN" altLang="en-US" sz="1200" dirty="0">
                <a:solidFill>
                  <a:srgbClr val="0066AE"/>
                </a:solidFill>
              </a:rPr>
              <a:t>访问本机所有端口</a:t>
            </a:r>
            <a:endParaRPr lang="en-US" altLang="zh-CN" sz="1200" dirty="0">
              <a:solidFill>
                <a:srgbClr val="0066AE"/>
              </a:solidFill>
            </a:endParaRPr>
          </a:p>
          <a:p>
            <a:pPr lvl="1"/>
            <a:r>
              <a:rPr lang="en-US" altLang="zh-CN" sz="1200" dirty="0" err="1">
                <a:solidFill>
                  <a:srgbClr val="0066AE"/>
                </a:solidFill>
              </a:rPr>
              <a:t>sudo</a:t>
            </a:r>
            <a:r>
              <a:rPr lang="en-US" altLang="zh-CN" sz="1200" dirty="0">
                <a:solidFill>
                  <a:srgbClr val="0066AE"/>
                </a:solidFill>
              </a:rPr>
              <a:t> </a:t>
            </a:r>
            <a:r>
              <a:rPr lang="en-US" altLang="zh-CN" sz="1200" dirty="0" err="1">
                <a:solidFill>
                  <a:srgbClr val="0066AE"/>
                </a:solidFill>
              </a:rPr>
              <a:t>ufw</a:t>
            </a:r>
            <a:r>
              <a:rPr lang="en-US" altLang="zh-CN" sz="1200" dirty="0">
                <a:solidFill>
                  <a:srgbClr val="0066AE"/>
                </a:solidFill>
              </a:rPr>
              <a:t> allow from 192.168.100.38  to any </a:t>
            </a:r>
            <a:r>
              <a:rPr lang="en-US" altLang="zh-CN" sz="1200" dirty="0" err="1">
                <a:solidFill>
                  <a:srgbClr val="0066AE"/>
                </a:solidFill>
              </a:rPr>
              <a:t>poart</a:t>
            </a:r>
            <a:r>
              <a:rPr lang="en-US" altLang="zh-CN" sz="1200" dirty="0">
                <a:solidFill>
                  <a:srgbClr val="0066AE"/>
                </a:solidFill>
              </a:rPr>
              <a:t> 22   #</a:t>
            </a:r>
            <a:r>
              <a:rPr lang="zh-CN" altLang="en-US" sz="1200" dirty="0">
                <a:solidFill>
                  <a:srgbClr val="0066AE"/>
                </a:solidFill>
              </a:rPr>
              <a:t>允许此</a:t>
            </a:r>
            <a:r>
              <a:rPr lang="en-US" altLang="zh-CN" sz="1200" dirty="0">
                <a:solidFill>
                  <a:srgbClr val="0066AE"/>
                </a:solidFill>
              </a:rPr>
              <a:t>IP</a:t>
            </a:r>
            <a:r>
              <a:rPr lang="zh-CN" altLang="en-US" sz="1200" dirty="0">
                <a:solidFill>
                  <a:srgbClr val="0066AE"/>
                </a:solidFill>
              </a:rPr>
              <a:t>访问本机</a:t>
            </a:r>
            <a:r>
              <a:rPr lang="en-US" altLang="zh-CN" sz="1200" dirty="0">
                <a:solidFill>
                  <a:srgbClr val="0066AE"/>
                </a:solidFill>
              </a:rPr>
              <a:t>22</a:t>
            </a:r>
            <a:r>
              <a:rPr lang="zh-CN" altLang="en-US" sz="1200" dirty="0">
                <a:solidFill>
                  <a:srgbClr val="0066AE"/>
                </a:solidFill>
              </a:rPr>
              <a:t>端口</a:t>
            </a:r>
            <a:endParaRPr lang="en-US" altLang="zh-CN" sz="1200" dirty="0">
              <a:solidFill>
                <a:srgbClr val="0066AE"/>
              </a:solidFill>
            </a:endParaRPr>
          </a:p>
          <a:p>
            <a:pPr lvl="1"/>
            <a:r>
              <a:rPr lang="en-US" altLang="zh-CN" sz="1200" dirty="0" err="1">
                <a:solidFill>
                  <a:srgbClr val="0066AE"/>
                </a:solidFill>
              </a:rPr>
              <a:t>sudo</a:t>
            </a:r>
            <a:r>
              <a:rPr lang="en-US" altLang="zh-CN" sz="1200" dirty="0">
                <a:solidFill>
                  <a:srgbClr val="0066AE"/>
                </a:solidFill>
              </a:rPr>
              <a:t> </a:t>
            </a:r>
            <a:r>
              <a:rPr lang="en-US" altLang="zh-CN" sz="1200" dirty="0" err="1">
                <a:solidFill>
                  <a:srgbClr val="0066AE"/>
                </a:solidFill>
              </a:rPr>
              <a:t>ufw</a:t>
            </a:r>
            <a:r>
              <a:rPr lang="en-US" altLang="zh-CN" sz="1200" dirty="0">
                <a:solidFill>
                  <a:srgbClr val="0066AE"/>
                </a:solidFill>
              </a:rPr>
              <a:t> delete allow 80	 #</a:t>
            </a:r>
            <a:r>
              <a:rPr lang="zh-CN" altLang="en-US" sz="1200" dirty="0">
                <a:solidFill>
                  <a:srgbClr val="0066AE"/>
                </a:solidFill>
              </a:rPr>
              <a:t>删除规则</a:t>
            </a:r>
            <a:endParaRPr lang="en-US" altLang="zh-CN" sz="1200" dirty="0">
              <a:solidFill>
                <a:srgbClr val="0066AE"/>
              </a:solidFill>
            </a:endParaRPr>
          </a:p>
          <a:p>
            <a:pPr lvl="1"/>
            <a:r>
              <a:rPr lang="en-US" altLang="zh-CN" sz="1200" dirty="0" err="1">
                <a:solidFill>
                  <a:srgbClr val="0066AE"/>
                </a:solidFill>
              </a:rPr>
              <a:t>sudo</a:t>
            </a:r>
            <a:r>
              <a:rPr lang="en-US" altLang="zh-CN" sz="1200" dirty="0">
                <a:solidFill>
                  <a:srgbClr val="0066AE"/>
                </a:solidFill>
              </a:rPr>
              <a:t> </a:t>
            </a:r>
            <a:r>
              <a:rPr lang="en-US" altLang="zh-CN" sz="1200" dirty="0" err="1">
                <a:solidFill>
                  <a:srgbClr val="0066AE"/>
                </a:solidFill>
              </a:rPr>
              <a:t>ufw</a:t>
            </a:r>
            <a:r>
              <a:rPr lang="en-US" altLang="zh-CN" sz="1200" dirty="0">
                <a:solidFill>
                  <a:srgbClr val="0066AE"/>
                </a:solidFill>
              </a:rPr>
              <a:t> delete allow from 192.168.100.38</a:t>
            </a:r>
            <a:endParaRPr lang="en-US" altLang="zh-CN" sz="1200" dirty="0">
              <a:solidFill>
                <a:srgbClr val="0066AE"/>
              </a:solidFill>
            </a:endParaRPr>
          </a:p>
          <a:p>
            <a:pPr lvl="1"/>
            <a:r>
              <a:rPr lang="en-US" altLang="zh-CN" sz="1200" dirty="0" err="1">
                <a:solidFill>
                  <a:srgbClr val="0066AE"/>
                </a:solidFill>
              </a:rPr>
              <a:t>sudo</a:t>
            </a:r>
            <a:r>
              <a:rPr lang="en-US" altLang="zh-CN" sz="1200" dirty="0">
                <a:solidFill>
                  <a:srgbClr val="0066AE"/>
                </a:solidFill>
              </a:rPr>
              <a:t> </a:t>
            </a:r>
            <a:r>
              <a:rPr lang="en-US" altLang="zh-CN" sz="1200" dirty="0" err="1">
                <a:solidFill>
                  <a:srgbClr val="0066AE"/>
                </a:solidFill>
              </a:rPr>
              <a:t>ufw</a:t>
            </a:r>
            <a:r>
              <a:rPr lang="en-US" altLang="zh-CN" sz="1200" dirty="0">
                <a:solidFill>
                  <a:srgbClr val="0066AE"/>
                </a:solidFill>
              </a:rPr>
              <a:t> status numbered      #</a:t>
            </a:r>
            <a:r>
              <a:rPr lang="zh-CN" altLang="en-US" sz="1200" dirty="0">
                <a:solidFill>
                  <a:srgbClr val="0066AE"/>
                </a:solidFill>
              </a:rPr>
              <a:t>列出规则</a:t>
            </a:r>
            <a:endParaRPr lang="en-US" altLang="zh-CN" sz="1200" dirty="0">
              <a:solidFill>
                <a:srgbClr val="0066AE"/>
              </a:solidFill>
            </a:endParaRPr>
          </a:p>
          <a:p>
            <a:pPr lvl="1"/>
            <a:r>
              <a:rPr lang="en-US" altLang="zh-CN" sz="1200" dirty="0" err="1">
                <a:solidFill>
                  <a:srgbClr val="0066AE"/>
                </a:solidFill>
              </a:rPr>
              <a:t>sudo</a:t>
            </a:r>
            <a:r>
              <a:rPr lang="en-US" altLang="zh-CN" sz="1200" dirty="0">
                <a:solidFill>
                  <a:srgbClr val="0066AE"/>
                </a:solidFill>
              </a:rPr>
              <a:t> </a:t>
            </a:r>
            <a:r>
              <a:rPr lang="en-US" altLang="zh-CN" sz="1200" dirty="0" err="1">
                <a:solidFill>
                  <a:srgbClr val="0066AE"/>
                </a:solidFill>
              </a:rPr>
              <a:t>ufw</a:t>
            </a:r>
            <a:r>
              <a:rPr lang="en-US" altLang="zh-CN" sz="1200" dirty="0">
                <a:solidFill>
                  <a:srgbClr val="0066AE"/>
                </a:solidFill>
              </a:rPr>
              <a:t> delete  x                   #</a:t>
            </a:r>
            <a:r>
              <a:rPr lang="zh-CN" altLang="en-US" sz="1200" dirty="0">
                <a:solidFill>
                  <a:srgbClr val="0066AE"/>
                </a:solidFill>
              </a:rPr>
              <a:t>删除第几条规则</a:t>
            </a:r>
            <a:endParaRPr lang="en-US" altLang="zh-CN" sz="1200" dirty="0">
              <a:solidFill>
                <a:srgbClr val="0066AE"/>
              </a:solidFill>
            </a:endParaRPr>
          </a:p>
          <a:p>
            <a:pPr eaLnBrk="1" hangingPunct="1"/>
            <a:r>
              <a:rPr lang="zh-CN" altLang="en-US" sz="1400" dirty="0">
                <a:solidFill>
                  <a:srgbClr val="0066AE"/>
                </a:solidFill>
              </a:rPr>
              <a:t>相关配置：</a:t>
            </a:r>
            <a:r>
              <a:rPr lang="en-US" altLang="zh-CN" sz="1400" dirty="0">
                <a:solidFill>
                  <a:srgbClr val="0066AE"/>
                </a:solidFill>
              </a:rPr>
              <a:t>/</a:t>
            </a:r>
            <a:r>
              <a:rPr lang="en-US" altLang="zh-CN" sz="1400" dirty="0" err="1">
                <a:solidFill>
                  <a:srgbClr val="0066AE"/>
                </a:solidFill>
              </a:rPr>
              <a:t>etc</a:t>
            </a:r>
            <a:r>
              <a:rPr lang="en-US" altLang="zh-CN" sz="1400" dirty="0">
                <a:solidFill>
                  <a:srgbClr val="0066AE"/>
                </a:solidFill>
              </a:rPr>
              <a:t>/</a:t>
            </a:r>
            <a:r>
              <a:rPr lang="en-US" altLang="zh-CN" sz="1400" dirty="0" err="1">
                <a:solidFill>
                  <a:srgbClr val="0066AE"/>
                </a:solidFill>
              </a:rPr>
              <a:t>ufw</a:t>
            </a:r>
            <a:r>
              <a:rPr lang="en-US" altLang="zh-CN" sz="1400" dirty="0">
                <a:solidFill>
                  <a:srgbClr val="0066AE"/>
                </a:solidFill>
              </a:rPr>
              <a:t>/</a:t>
            </a:r>
            <a:endParaRPr lang="en-US" altLang="zh-CN" sz="1400" dirty="0">
              <a:solidFill>
                <a:srgbClr val="0066AE"/>
              </a:solidFill>
            </a:endParaRPr>
          </a:p>
        </p:txBody>
      </p:sp>
      <p:sp>
        <p:nvSpPr>
          <p:cNvPr id="5" name="矩形 4"/>
          <p:cNvSpPr/>
          <p:nvPr/>
        </p:nvSpPr>
        <p:spPr>
          <a:xfrm>
            <a:off x="539552" y="962675"/>
            <a:ext cx="571504" cy="51954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微软雅黑" panose="020B0503020204020204" pitchFamily="34" charset="-122"/>
                <a:ea typeface="微软雅黑" panose="020B0503020204020204" pitchFamily="34" charset="-122"/>
              </a:rPr>
              <a:t>01</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1182494" y="891237"/>
            <a:ext cx="6197818" cy="707886"/>
          </a:xfrm>
          <a:prstGeom prst="rect">
            <a:avLst/>
          </a:prstGeom>
        </p:spPr>
        <p:txBody>
          <a:bodyPr wrap="square">
            <a:spAutoFit/>
          </a:bodyPr>
          <a:lstStyle/>
          <a:p>
            <a:r>
              <a:rPr lang="en-US" altLang="zh-CN" sz="4000" dirty="0">
                <a:solidFill>
                  <a:schemeClr val="tx2">
                    <a:lumMod val="60000"/>
                    <a:lumOff val="40000"/>
                  </a:schemeClr>
                </a:solidFill>
                <a:latin typeface="微软雅黑" panose="020B0503020204020204" pitchFamily="34" charset="-122"/>
                <a:ea typeface="微软雅黑" panose="020B0503020204020204" pitchFamily="34" charset="-122"/>
              </a:rPr>
              <a:t>Ubuntu </a:t>
            </a:r>
            <a:r>
              <a:rPr lang="zh-CN" altLang="en-US" sz="4000" dirty="0">
                <a:solidFill>
                  <a:schemeClr val="tx2">
                    <a:lumMod val="60000"/>
                    <a:lumOff val="40000"/>
                  </a:schemeClr>
                </a:solidFill>
                <a:latin typeface="微软雅黑" panose="020B0503020204020204" pitchFamily="34" charset="-122"/>
                <a:ea typeface="微软雅黑" panose="020B0503020204020204" pitchFamily="34" charset="-122"/>
              </a:rPr>
              <a:t>防火墙设置</a:t>
            </a:r>
            <a:endParaRPr lang="en-US" altLang="zh-CN" sz="4000" dirty="0">
              <a:solidFill>
                <a:schemeClr val="tx2">
                  <a:lumMod val="60000"/>
                  <a:lumOff val="40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防火墙系统</a:t>
            </a:r>
            <a:endParaRPr lang="zh-CN" altLang="en-US" dirty="0"/>
          </a:p>
        </p:txBody>
      </p:sp>
      <p:sp>
        <p:nvSpPr>
          <p:cNvPr id="4" name="Rectangle 3"/>
          <p:cNvSpPr>
            <a:spLocks noGrp="1" noChangeArrowheads="1"/>
          </p:cNvSpPr>
          <p:nvPr>
            <p:ph idx="1"/>
          </p:nvPr>
        </p:nvSpPr>
        <p:spPr>
          <a:xfrm>
            <a:off x="457200" y="1628800"/>
            <a:ext cx="8229600" cy="4680520"/>
          </a:xfrm>
        </p:spPr>
        <p:txBody>
          <a:bodyPr>
            <a:normAutofit fontScale="92500"/>
          </a:bodyPr>
          <a:lstStyle/>
          <a:p>
            <a:pPr eaLnBrk="1" hangingPunct="1"/>
            <a:r>
              <a:rPr lang="zh-CN" altLang="en-US" sz="1400" dirty="0">
                <a:solidFill>
                  <a:srgbClr val="0066AE"/>
                </a:solidFill>
              </a:rPr>
              <a:t>防火墙服务</a:t>
            </a:r>
            <a:endParaRPr lang="en-US" altLang="zh-CN" sz="1400" dirty="0">
              <a:solidFill>
                <a:srgbClr val="0066AE"/>
              </a:solidFill>
            </a:endParaRPr>
          </a:p>
          <a:p>
            <a:pPr lvl="1"/>
            <a:r>
              <a:rPr lang="en-US" altLang="zh-CN" sz="1200" dirty="0" err="1">
                <a:solidFill>
                  <a:srgbClr val="0066AE"/>
                </a:solidFill>
              </a:rPr>
              <a:t>systemctl</a:t>
            </a:r>
            <a:r>
              <a:rPr lang="en-US" altLang="zh-CN" sz="1200" dirty="0">
                <a:solidFill>
                  <a:srgbClr val="0066AE"/>
                </a:solidFill>
              </a:rPr>
              <a:t> start </a:t>
            </a:r>
            <a:r>
              <a:rPr lang="en-US" altLang="zh-CN" sz="1200" dirty="0" err="1">
                <a:solidFill>
                  <a:srgbClr val="0066AE"/>
                </a:solidFill>
              </a:rPr>
              <a:t>firewalld.service</a:t>
            </a:r>
            <a:r>
              <a:rPr lang="en-US" altLang="zh-CN" sz="1200" dirty="0">
                <a:solidFill>
                  <a:srgbClr val="0066AE"/>
                </a:solidFill>
              </a:rPr>
              <a:t> </a:t>
            </a:r>
            <a:endParaRPr lang="en-US" altLang="zh-CN" sz="1200" dirty="0">
              <a:solidFill>
                <a:srgbClr val="0066AE"/>
              </a:solidFill>
            </a:endParaRPr>
          </a:p>
          <a:p>
            <a:pPr lvl="1"/>
            <a:r>
              <a:rPr lang="en-US" altLang="zh-CN" sz="1200" dirty="0" err="1">
                <a:solidFill>
                  <a:srgbClr val="0066AE"/>
                </a:solidFill>
              </a:rPr>
              <a:t>systemctl</a:t>
            </a:r>
            <a:r>
              <a:rPr lang="en-US" altLang="zh-CN" sz="1200" dirty="0">
                <a:solidFill>
                  <a:srgbClr val="0066AE"/>
                </a:solidFill>
              </a:rPr>
              <a:t> stop </a:t>
            </a:r>
            <a:r>
              <a:rPr lang="en-US" altLang="zh-CN" sz="1200" dirty="0" err="1">
                <a:solidFill>
                  <a:srgbClr val="0066AE"/>
                </a:solidFill>
              </a:rPr>
              <a:t>firewalld.service</a:t>
            </a:r>
            <a:r>
              <a:rPr lang="en-US" altLang="zh-CN" sz="1200" dirty="0">
                <a:solidFill>
                  <a:srgbClr val="0066AE"/>
                </a:solidFill>
              </a:rPr>
              <a:t> </a:t>
            </a:r>
            <a:endParaRPr lang="en-US" altLang="zh-CN" sz="1200" dirty="0">
              <a:solidFill>
                <a:srgbClr val="0066AE"/>
              </a:solidFill>
            </a:endParaRPr>
          </a:p>
          <a:p>
            <a:pPr lvl="1"/>
            <a:r>
              <a:rPr lang="en-US" altLang="zh-CN" sz="1200" dirty="0" err="1">
                <a:solidFill>
                  <a:srgbClr val="0066AE"/>
                </a:solidFill>
              </a:rPr>
              <a:t>systemctl</a:t>
            </a:r>
            <a:r>
              <a:rPr lang="en-US" altLang="zh-CN" sz="1200" dirty="0">
                <a:solidFill>
                  <a:srgbClr val="0066AE"/>
                </a:solidFill>
              </a:rPr>
              <a:t> restart </a:t>
            </a:r>
            <a:r>
              <a:rPr lang="en-US" altLang="zh-CN" sz="1200" dirty="0" err="1">
                <a:solidFill>
                  <a:srgbClr val="0066AE"/>
                </a:solidFill>
              </a:rPr>
              <a:t>firewalld.service</a:t>
            </a:r>
            <a:endParaRPr lang="en-US" altLang="zh-CN" sz="1200" dirty="0">
              <a:solidFill>
                <a:srgbClr val="0066AE"/>
              </a:solidFill>
            </a:endParaRPr>
          </a:p>
          <a:p>
            <a:pPr lvl="1"/>
            <a:r>
              <a:rPr lang="en-US" altLang="zh-CN" sz="1200" dirty="0" err="1">
                <a:solidFill>
                  <a:srgbClr val="0066AE"/>
                </a:solidFill>
              </a:rPr>
              <a:t>systemctl</a:t>
            </a:r>
            <a:r>
              <a:rPr lang="en-US" altLang="zh-CN" sz="1200" dirty="0">
                <a:solidFill>
                  <a:srgbClr val="0066AE"/>
                </a:solidFill>
              </a:rPr>
              <a:t> enable </a:t>
            </a:r>
            <a:r>
              <a:rPr lang="en-US" altLang="zh-CN" sz="1200" dirty="0" err="1">
                <a:solidFill>
                  <a:srgbClr val="0066AE"/>
                </a:solidFill>
              </a:rPr>
              <a:t>firewalld.service</a:t>
            </a:r>
            <a:r>
              <a:rPr lang="en-US" altLang="zh-CN" sz="1200" dirty="0">
                <a:solidFill>
                  <a:srgbClr val="0066AE"/>
                </a:solidFill>
              </a:rPr>
              <a:t>  </a:t>
            </a:r>
            <a:endParaRPr lang="en-US" altLang="zh-CN" sz="1200" dirty="0">
              <a:solidFill>
                <a:srgbClr val="0066AE"/>
              </a:solidFill>
            </a:endParaRPr>
          </a:p>
          <a:p>
            <a:pPr lvl="1"/>
            <a:r>
              <a:rPr lang="en-US" altLang="zh-CN" sz="1200" dirty="0" err="1">
                <a:solidFill>
                  <a:srgbClr val="0066AE"/>
                </a:solidFill>
              </a:rPr>
              <a:t>systemctl</a:t>
            </a:r>
            <a:r>
              <a:rPr lang="en-US" altLang="zh-CN" sz="1200" dirty="0">
                <a:solidFill>
                  <a:srgbClr val="0066AE"/>
                </a:solidFill>
              </a:rPr>
              <a:t> disable </a:t>
            </a:r>
            <a:r>
              <a:rPr lang="en-US" altLang="zh-CN" sz="1200" dirty="0" err="1">
                <a:solidFill>
                  <a:srgbClr val="0066AE"/>
                </a:solidFill>
              </a:rPr>
              <a:t>firewalld.service</a:t>
            </a:r>
            <a:r>
              <a:rPr lang="en-US" altLang="zh-CN" sz="1200" dirty="0">
                <a:solidFill>
                  <a:srgbClr val="0066AE"/>
                </a:solidFill>
              </a:rPr>
              <a:t> </a:t>
            </a:r>
            <a:endParaRPr lang="en-US" altLang="zh-CN" sz="1200" dirty="0">
              <a:solidFill>
                <a:srgbClr val="0066AE"/>
              </a:solidFill>
            </a:endParaRPr>
          </a:p>
          <a:p>
            <a:r>
              <a:rPr lang="zh-CN" altLang="en-US" sz="1400" dirty="0">
                <a:solidFill>
                  <a:srgbClr val="0066AE"/>
                </a:solidFill>
              </a:rPr>
              <a:t>防火墙规则</a:t>
            </a:r>
            <a:endParaRPr lang="en-US" altLang="zh-CN" sz="1400" dirty="0">
              <a:solidFill>
                <a:srgbClr val="0066AE"/>
              </a:solidFill>
            </a:endParaRPr>
          </a:p>
          <a:p>
            <a:pPr lvl="1"/>
            <a:r>
              <a:rPr lang="en-US" altLang="zh-CN" sz="1000" dirty="0">
                <a:solidFill>
                  <a:srgbClr val="0066AE"/>
                </a:solidFill>
              </a:rPr>
              <a:t>firewall-</a:t>
            </a:r>
            <a:r>
              <a:rPr lang="en-US" altLang="zh-CN" sz="1000" dirty="0" err="1">
                <a:solidFill>
                  <a:srgbClr val="0066AE"/>
                </a:solidFill>
              </a:rPr>
              <a:t>cmd</a:t>
            </a:r>
            <a:r>
              <a:rPr lang="en-US" altLang="zh-CN" sz="1000" dirty="0">
                <a:solidFill>
                  <a:srgbClr val="0066AE"/>
                </a:solidFill>
              </a:rPr>
              <a:t> --list-all</a:t>
            </a:r>
            <a:endParaRPr lang="en-US" altLang="zh-CN" sz="1000" dirty="0">
              <a:solidFill>
                <a:srgbClr val="0066AE"/>
              </a:solidFill>
            </a:endParaRPr>
          </a:p>
          <a:p>
            <a:r>
              <a:rPr lang="zh-CN" altLang="en-US" sz="1400" dirty="0">
                <a:solidFill>
                  <a:srgbClr val="0066AE"/>
                </a:solidFill>
              </a:rPr>
              <a:t>允许 </a:t>
            </a:r>
            <a:r>
              <a:rPr lang="en-US" altLang="zh-CN" sz="1400" dirty="0">
                <a:solidFill>
                  <a:srgbClr val="0066AE"/>
                </a:solidFill>
              </a:rPr>
              <a:t>/ </a:t>
            </a:r>
            <a:r>
              <a:rPr lang="zh-CN" altLang="en-US" sz="1400" dirty="0">
                <a:solidFill>
                  <a:srgbClr val="0066AE"/>
                </a:solidFill>
              </a:rPr>
              <a:t>拒绝访问：</a:t>
            </a:r>
            <a:endParaRPr lang="zh-CN" altLang="en-US" sz="1400" dirty="0">
              <a:solidFill>
                <a:srgbClr val="0066AE"/>
              </a:solidFill>
            </a:endParaRPr>
          </a:p>
          <a:p>
            <a:pPr lvl="1"/>
            <a:r>
              <a:rPr lang="en-US" altLang="zh-CN" sz="1000" dirty="0">
                <a:solidFill>
                  <a:srgbClr val="0066AE"/>
                </a:solidFill>
              </a:rPr>
              <a:t>firewall-</a:t>
            </a:r>
            <a:r>
              <a:rPr lang="en-US" altLang="zh-CN" sz="1000" dirty="0" err="1">
                <a:solidFill>
                  <a:srgbClr val="0066AE"/>
                </a:solidFill>
              </a:rPr>
              <a:t>cmd</a:t>
            </a:r>
            <a:r>
              <a:rPr lang="en-US" altLang="zh-CN" sz="1000" dirty="0">
                <a:solidFill>
                  <a:srgbClr val="0066AE"/>
                </a:solidFill>
              </a:rPr>
              <a:t> --permanent --add-port=80/</a:t>
            </a:r>
            <a:r>
              <a:rPr lang="en-US" altLang="zh-CN" sz="1000" dirty="0" err="1">
                <a:solidFill>
                  <a:srgbClr val="0066AE"/>
                </a:solidFill>
              </a:rPr>
              <a:t>tcp</a:t>
            </a:r>
            <a:endParaRPr lang="en-US" altLang="zh-CN" sz="1000" dirty="0">
              <a:solidFill>
                <a:srgbClr val="0066AE"/>
              </a:solidFill>
            </a:endParaRPr>
          </a:p>
          <a:p>
            <a:pPr lvl="1"/>
            <a:r>
              <a:rPr lang="en-US" altLang="zh-CN" sz="1000" dirty="0">
                <a:solidFill>
                  <a:srgbClr val="0066AE"/>
                </a:solidFill>
              </a:rPr>
              <a:t>firewall-</a:t>
            </a:r>
            <a:r>
              <a:rPr lang="en-US" altLang="zh-CN" sz="1000" dirty="0" err="1">
                <a:solidFill>
                  <a:srgbClr val="0066AE"/>
                </a:solidFill>
              </a:rPr>
              <a:t>cmd</a:t>
            </a:r>
            <a:r>
              <a:rPr lang="en-US" altLang="zh-CN" sz="1000" dirty="0">
                <a:solidFill>
                  <a:srgbClr val="0066AE"/>
                </a:solidFill>
              </a:rPr>
              <a:t>  --permanent --remove-port=80/</a:t>
            </a:r>
            <a:r>
              <a:rPr lang="en-US" altLang="zh-CN" sz="1000" dirty="0" err="1">
                <a:solidFill>
                  <a:srgbClr val="0066AE"/>
                </a:solidFill>
              </a:rPr>
              <a:t>tcp</a:t>
            </a:r>
            <a:endParaRPr lang="en-US" altLang="zh-CN" sz="1000" dirty="0">
              <a:solidFill>
                <a:srgbClr val="0066AE"/>
              </a:solidFill>
            </a:endParaRPr>
          </a:p>
          <a:p>
            <a:pPr lvl="1"/>
            <a:r>
              <a:rPr lang="en-US" altLang="zh-CN" sz="1000" dirty="0">
                <a:solidFill>
                  <a:srgbClr val="0066AE"/>
                </a:solidFill>
              </a:rPr>
              <a:t>firewall-</a:t>
            </a:r>
            <a:r>
              <a:rPr lang="en-US" altLang="zh-CN" sz="1000" dirty="0" err="1">
                <a:solidFill>
                  <a:srgbClr val="0066AE"/>
                </a:solidFill>
              </a:rPr>
              <a:t>cmd</a:t>
            </a:r>
            <a:r>
              <a:rPr lang="en-US" altLang="zh-CN" sz="1000" dirty="0">
                <a:solidFill>
                  <a:srgbClr val="0066AE"/>
                </a:solidFill>
              </a:rPr>
              <a:t> --permanent --add-service=</a:t>
            </a:r>
            <a:r>
              <a:rPr lang="en-US" altLang="zh-CN" sz="1000" dirty="0" err="1">
                <a:solidFill>
                  <a:srgbClr val="0066AE"/>
                </a:solidFill>
              </a:rPr>
              <a:t>ssh</a:t>
            </a:r>
            <a:endParaRPr lang="en-US" altLang="zh-CN" sz="1000" dirty="0">
              <a:solidFill>
                <a:srgbClr val="0066AE"/>
              </a:solidFill>
            </a:endParaRPr>
          </a:p>
          <a:p>
            <a:pPr lvl="1"/>
            <a:r>
              <a:rPr lang="en-US" altLang="zh-CN" sz="1000" dirty="0">
                <a:solidFill>
                  <a:srgbClr val="0066AE"/>
                </a:solidFill>
              </a:rPr>
              <a:t>firewall-</a:t>
            </a:r>
            <a:r>
              <a:rPr lang="en-US" altLang="zh-CN" sz="1000" dirty="0" err="1">
                <a:solidFill>
                  <a:srgbClr val="0066AE"/>
                </a:solidFill>
              </a:rPr>
              <a:t>cmd</a:t>
            </a:r>
            <a:r>
              <a:rPr lang="en-US" altLang="zh-CN" sz="1000" dirty="0">
                <a:solidFill>
                  <a:srgbClr val="0066AE"/>
                </a:solidFill>
              </a:rPr>
              <a:t> --permanent --remove-service=</a:t>
            </a:r>
            <a:r>
              <a:rPr lang="en-US" altLang="zh-CN" sz="1000" dirty="0" err="1">
                <a:solidFill>
                  <a:srgbClr val="0066AE"/>
                </a:solidFill>
              </a:rPr>
              <a:t>ssh</a:t>
            </a:r>
            <a:endParaRPr lang="en-US" altLang="zh-CN" sz="1000" dirty="0">
              <a:solidFill>
                <a:srgbClr val="0066AE"/>
              </a:solidFill>
            </a:endParaRPr>
          </a:p>
          <a:p>
            <a:pPr lvl="1"/>
            <a:r>
              <a:rPr lang="en-US" altLang="zh-CN" sz="1000" dirty="0">
                <a:solidFill>
                  <a:srgbClr val="0066AE"/>
                </a:solidFill>
              </a:rPr>
              <a:t>firewall-</a:t>
            </a:r>
            <a:r>
              <a:rPr lang="en-US" altLang="zh-CN" sz="1000" dirty="0" err="1">
                <a:solidFill>
                  <a:srgbClr val="0066AE"/>
                </a:solidFill>
              </a:rPr>
              <a:t>cmd</a:t>
            </a:r>
            <a:r>
              <a:rPr lang="en-US" altLang="zh-CN" sz="1000" dirty="0">
                <a:solidFill>
                  <a:srgbClr val="0066AE"/>
                </a:solidFill>
              </a:rPr>
              <a:t> --permanent --add-rich-rule 'rule family=ipv4 source address="10.209.117.0/24" port port=22 protocol=</a:t>
            </a:r>
            <a:r>
              <a:rPr lang="en-US" altLang="zh-CN" sz="1000" dirty="0" err="1">
                <a:solidFill>
                  <a:srgbClr val="0066AE"/>
                </a:solidFill>
              </a:rPr>
              <a:t>tcp</a:t>
            </a:r>
            <a:r>
              <a:rPr lang="en-US" altLang="zh-CN" sz="1000" dirty="0">
                <a:solidFill>
                  <a:srgbClr val="0066AE"/>
                </a:solidFill>
              </a:rPr>
              <a:t> accept'</a:t>
            </a:r>
            <a:endParaRPr lang="en-US" altLang="zh-CN" sz="1000" dirty="0">
              <a:solidFill>
                <a:srgbClr val="0066AE"/>
              </a:solidFill>
            </a:endParaRPr>
          </a:p>
          <a:p>
            <a:pPr lvl="1"/>
            <a:r>
              <a:rPr lang="en-US" altLang="zh-CN" sz="1000" dirty="0">
                <a:solidFill>
                  <a:srgbClr val="0066AE"/>
                </a:solidFill>
              </a:rPr>
              <a:t>firewall-</a:t>
            </a:r>
            <a:r>
              <a:rPr lang="en-US" altLang="zh-CN" sz="1000" dirty="0" err="1">
                <a:solidFill>
                  <a:srgbClr val="0066AE"/>
                </a:solidFill>
              </a:rPr>
              <a:t>cmd</a:t>
            </a:r>
            <a:r>
              <a:rPr lang="en-US" altLang="zh-CN" sz="1000" dirty="0">
                <a:solidFill>
                  <a:srgbClr val="0066AE"/>
                </a:solidFill>
              </a:rPr>
              <a:t> --permanent --remove-rich-rule 'rule family=ipv4 source address="10.199.210.0/24" port port=22 protocol=</a:t>
            </a:r>
            <a:r>
              <a:rPr lang="en-US" altLang="zh-CN" sz="1000" dirty="0" err="1">
                <a:solidFill>
                  <a:srgbClr val="0066AE"/>
                </a:solidFill>
              </a:rPr>
              <a:t>tcp</a:t>
            </a:r>
            <a:r>
              <a:rPr lang="en-US" altLang="zh-CN" sz="1000" dirty="0">
                <a:solidFill>
                  <a:srgbClr val="0066AE"/>
                </a:solidFill>
              </a:rPr>
              <a:t> accept’</a:t>
            </a:r>
            <a:endParaRPr lang="en-US" altLang="zh-CN" sz="1000" dirty="0">
              <a:solidFill>
                <a:srgbClr val="0066AE"/>
              </a:solidFill>
            </a:endParaRPr>
          </a:p>
          <a:p>
            <a:r>
              <a:rPr lang="zh-CN" altLang="en-US" sz="1400" dirty="0">
                <a:solidFill>
                  <a:srgbClr val="0066AE"/>
                </a:solidFill>
              </a:rPr>
              <a:t>生效规则</a:t>
            </a:r>
            <a:endParaRPr lang="zh-CN" altLang="en-US" sz="1400" dirty="0">
              <a:solidFill>
                <a:srgbClr val="0066AE"/>
              </a:solidFill>
            </a:endParaRPr>
          </a:p>
          <a:p>
            <a:pPr lvl="1"/>
            <a:r>
              <a:rPr lang="en-US" altLang="zh-CN" sz="1000" dirty="0">
                <a:solidFill>
                  <a:srgbClr val="0066AE"/>
                </a:solidFill>
              </a:rPr>
              <a:t>firewall-</a:t>
            </a:r>
            <a:r>
              <a:rPr lang="en-US" altLang="zh-CN" sz="1000" dirty="0" err="1">
                <a:solidFill>
                  <a:srgbClr val="0066AE"/>
                </a:solidFill>
              </a:rPr>
              <a:t>cmd</a:t>
            </a:r>
            <a:r>
              <a:rPr lang="en-US" altLang="zh-CN" sz="1000" dirty="0">
                <a:solidFill>
                  <a:srgbClr val="0066AE"/>
                </a:solidFill>
              </a:rPr>
              <a:t> --reload</a:t>
            </a:r>
            <a:endParaRPr lang="en-US" altLang="zh-CN" sz="1000" dirty="0">
              <a:solidFill>
                <a:srgbClr val="0066AE"/>
              </a:solidFill>
            </a:endParaRPr>
          </a:p>
        </p:txBody>
      </p:sp>
      <p:sp>
        <p:nvSpPr>
          <p:cNvPr id="5" name="矩形 4"/>
          <p:cNvSpPr/>
          <p:nvPr/>
        </p:nvSpPr>
        <p:spPr>
          <a:xfrm>
            <a:off x="539552" y="962675"/>
            <a:ext cx="571504" cy="51954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微软雅黑" panose="020B0503020204020204" pitchFamily="34" charset="-122"/>
                <a:ea typeface="微软雅黑" panose="020B0503020204020204" pitchFamily="34" charset="-122"/>
              </a:rPr>
              <a:t>02</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1182494" y="891237"/>
            <a:ext cx="7637978" cy="707886"/>
          </a:xfrm>
          <a:prstGeom prst="rect">
            <a:avLst/>
          </a:prstGeom>
        </p:spPr>
        <p:txBody>
          <a:bodyPr wrap="square">
            <a:spAutoFit/>
          </a:bodyPr>
          <a:lstStyle/>
          <a:p>
            <a:r>
              <a:rPr lang="en-US" altLang="zh-CN" sz="4000" dirty="0">
                <a:solidFill>
                  <a:schemeClr val="tx2">
                    <a:lumMod val="60000"/>
                    <a:lumOff val="40000"/>
                  </a:schemeClr>
                </a:solidFill>
                <a:latin typeface="微软雅黑" panose="020B0503020204020204" pitchFamily="34" charset="-122"/>
                <a:ea typeface="微软雅黑" panose="020B0503020204020204" pitchFamily="34" charset="-122"/>
              </a:rPr>
              <a:t>Fedora</a:t>
            </a:r>
            <a:r>
              <a:rPr lang="zh-CN" altLang="en-US" sz="4000" dirty="0">
                <a:solidFill>
                  <a:schemeClr val="tx2">
                    <a:lumMod val="60000"/>
                    <a:lumOff val="40000"/>
                  </a:schemeClr>
                </a:solidFill>
                <a:latin typeface="微软雅黑" panose="020B0503020204020204" pitchFamily="34" charset="-122"/>
                <a:ea typeface="微软雅黑" panose="020B0503020204020204" pitchFamily="34" charset="-122"/>
              </a:rPr>
              <a:t>（</a:t>
            </a:r>
            <a:r>
              <a:rPr lang="en-US" altLang="zh-CN" sz="4000" dirty="0">
                <a:solidFill>
                  <a:schemeClr val="tx2">
                    <a:lumMod val="60000"/>
                    <a:lumOff val="40000"/>
                  </a:schemeClr>
                </a:solidFill>
                <a:latin typeface="微软雅黑" panose="020B0503020204020204" pitchFamily="34" charset="-122"/>
                <a:ea typeface="微软雅黑" panose="020B0503020204020204" pitchFamily="34" charset="-122"/>
              </a:rPr>
              <a:t>Centos</a:t>
            </a:r>
            <a:r>
              <a:rPr lang="zh-CN" altLang="en-US" sz="4000" dirty="0">
                <a:solidFill>
                  <a:schemeClr val="tx2">
                    <a:lumMod val="60000"/>
                    <a:lumOff val="40000"/>
                  </a:schemeClr>
                </a:solidFill>
                <a:latin typeface="微软雅黑" panose="020B0503020204020204" pitchFamily="34" charset="-122"/>
                <a:ea typeface="微软雅黑" panose="020B0503020204020204" pitchFamily="34" charset="-122"/>
              </a:rPr>
              <a:t>）</a:t>
            </a:r>
            <a:r>
              <a:rPr lang="en-US" altLang="zh-CN" sz="4000" dirty="0">
                <a:solidFill>
                  <a:schemeClr val="tx2">
                    <a:lumMod val="60000"/>
                    <a:lumOff val="40000"/>
                  </a:schemeClr>
                </a:solidFill>
                <a:latin typeface="微软雅黑" panose="020B0503020204020204" pitchFamily="34" charset="-122"/>
                <a:ea typeface="微软雅黑" panose="020B0503020204020204" pitchFamily="34" charset="-122"/>
              </a:rPr>
              <a:t> </a:t>
            </a:r>
            <a:r>
              <a:rPr lang="zh-CN" altLang="en-US" sz="4000" dirty="0">
                <a:solidFill>
                  <a:schemeClr val="tx2">
                    <a:lumMod val="60000"/>
                    <a:lumOff val="40000"/>
                  </a:schemeClr>
                </a:solidFill>
                <a:latin typeface="微软雅黑" panose="020B0503020204020204" pitchFamily="34" charset="-122"/>
                <a:ea typeface="微软雅黑" panose="020B0503020204020204" pitchFamily="34" charset="-122"/>
              </a:rPr>
              <a:t>防火墙设置</a:t>
            </a:r>
            <a:endParaRPr lang="en-US" altLang="zh-CN" sz="4000" dirty="0">
              <a:solidFill>
                <a:schemeClr val="tx2">
                  <a:lumMod val="60000"/>
                  <a:lumOff val="40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chemeClr val="tx1">
                    <a:lumMod val="75000"/>
                    <a:lumOff val="25000"/>
                  </a:schemeClr>
                </a:solidFill>
              </a:rPr>
              <a:t>目录页</a:t>
            </a:r>
            <a:endParaRPr lang="zh-CN" altLang="en-US" dirty="0">
              <a:solidFill>
                <a:schemeClr val="tx1">
                  <a:lumMod val="75000"/>
                  <a:lumOff val="25000"/>
                </a:schemeClr>
              </a:solidFill>
            </a:endParaRPr>
          </a:p>
        </p:txBody>
      </p:sp>
      <p:sp>
        <p:nvSpPr>
          <p:cNvPr id="58376" name="AutoShape 8" descr="http://t10.baidu.com/it/u=54498583,2293784462&amp;fm=23&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sp>
        <p:nvSpPr>
          <p:cNvPr id="58378" name="AutoShape 10" descr="http://t10.baidu.com/it/u=54498583,2293784462&amp;fm=23&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sp>
        <p:nvSpPr>
          <p:cNvPr id="58380" name="AutoShape 12" descr="http://t10.baidu.com/it/u=54498583,2293784462&amp;fm=21&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grpSp>
        <p:nvGrpSpPr>
          <p:cNvPr id="3" name="组合 2"/>
          <p:cNvGrpSpPr/>
          <p:nvPr/>
        </p:nvGrpSpPr>
        <p:grpSpPr>
          <a:xfrm>
            <a:off x="899594" y="1204069"/>
            <a:ext cx="6911975" cy="1098550"/>
            <a:chOff x="1071538" y="1982490"/>
            <a:chExt cx="6911975" cy="1098550"/>
          </a:xfrm>
        </p:grpSpPr>
        <p:grpSp>
          <p:nvGrpSpPr>
            <p:cNvPr id="9" name="Group 4"/>
            <p:cNvGrpSpPr/>
            <p:nvPr/>
          </p:nvGrpSpPr>
          <p:grpSpPr bwMode="auto">
            <a:xfrm>
              <a:off x="1071538" y="1988840"/>
              <a:ext cx="6911975" cy="1092200"/>
              <a:chOff x="0" y="0"/>
              <a:chExt cx="4354" cy="688"/>
            </a:xfrm>
          </p:grpSpPr>
          <p:sp>
            <p:nvSpPr>
              <p:cNvPr id="10" name="Rectangle 5"/>
              <p:cNvSpPr>
                <a:spLocks noChangeArrowheads="1"/>
              </p:cNvSpPr>
              <p:nvPr/>
            </p:nvSpPr>
            <p:spPr bwMode="auto">
              <a:xfrm>
                <a:off x="0" y="54"/>
                <a:ext cx="4354" cy="453"/>
              </a:xfrm>
              <a:prstGeom prst="rect">
                <a:avLst/>
              </a:prstGeom>
              <a:gradFill rotWithShape="1">
                <a:gsLst>
                  <a:gs pos="0">
                    <a:srgbClr val="DDDDDD"/>
                  </a:gs>
                  <a:gs pos="100000">
                    <a:srgbClr val="FFFFFF"/>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1" u="none" strike="noStrike" kern="0" cap="none" spc="0" normalizeH="0" baseline="0" noProof="0">
                  <a:ln>
                    <a:noFill/>
                  </a:ln>
                  <a:solidFill>
                    <a:srgbClr val="000000"/>
                  </a:solidFill>
                  <a:effectLst/>
                  <a:uLnTx/>
                  <a:uFillTx/>
                  <a:latin typeface="Arial" panose="020B0604020202020204" pitchFamily="34" charset="0"/>
                  <a:ea typeface="华文细黑" panose="02010600040101010101" pitchFamily="2" charset="-122"/>
                </a:endParaRPr>
              </a:p>
            </p:txBody>
          </p:sp>
          <p:sp>
            <p:nvSpPr>
              <p:cNvPr id="11" name="Rectangle 6"/>
              <p:cNvSpPr>
                <a:spLocks noChangeArrowheads="1"/>
              </p:cNvSpPr>
              <p:nvPr/>
            </p:nvSpPr>
            <p:spPr bwMode="auto">
              <a:xfrm>
                <a:off x="181" y="0"/>
                <a:ext cx="1497" cy="326"/>
              </a:xfrm>
              <a:prstGeom prst="rect">
                <a:avLst/>
              </a:prstGeom>
              <a:gradFill rotWithShape="1">
                <a:gsLst>
                  <a:gs pos="0">
                    <a:srgbClr val="333399"/>
                  </a:gs>
                  <a:gs pos="100000">
                    <a:srgbClr val="BBE0E3"/>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1" u="none" strike="noStrike" kern="0" cap="none" spc="0" normalizeH="0" baseline="0" noProof="0">
                  <a:ln>
                    <a:noFill/>
                  </a:ln>
                  <a:solidFill>
                    <a:srgbClr val="000000"/>
                  </a:solidFill>
                  <a:effectLst/>
                  <a:uLnTx/>
                  <a:uFillTx/>
                  <a:latin typeface="Arial" panose="020B0604020202020204" pitchFamily="34" charset="0"/>
                  <a:ea typeface="华文细黑" panose="02010600040101010101" pitchFamily="2" charset="-122"/>
                </a:endParaRPr>
              </a:p>
            </p:txBody>
          </p:sp>
          <p:sp>
            <p:nvSpPr>
              <p:cNvPr id="12" name="AutoShape 9"/>
              <p:cNvSpPr>
                <a:spLocks noChangeArrowheads="1"/>
              </p:cNvSpPr>
              <p:nvPr/>
            </p:nvSpPr>
            <p:spPr bwMode="auto">
              <a:xfrm>
                <a:off x="0" y="507"/>
                <a:ext cx="4354" cy="18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DDDDDD"/>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13" name="AutoShape 10"/>
              <p:cNvSpPr>
                <a:spLocks noChangeArrowheads="1"/>
              </p:cNvSpPr>
              <p:nvPr/>
            </p:nvSpPr>
            <p:spPr bwMode="auto">
              <a:xfrm>
                <a:off x="181" y="320"/>
                <a:ext cx="1497" cy="18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BBE0E3">
                      <a:alpha val="5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22" name="TextBox 1"/>
            <p:cNvSpPr txBox="1"/>
            <p:nvPr/>
          </p:nvSpPr>
          <p:spPr>
            <a:xfrm>
              <a:off x="1762101" y="1982490"/>
              <a:ext cx="1728787" cy="523875"/>
            </a:xfrm>
            <a:prstGeom prst="rect">
              <a:avLst/>
            </a:prstGeom>
            <a:noFill/>
          </p:spPr>
          <p:txBody>
            <a:bodyPr>
              <a:spAutoFit/>
            </a:bodyPr>
            <a:lstStyle/>
            <a:p>
              <a:pPr fontAlgn="base">
                <a:spcBef>
                  <a:spcPct val="0"/>
                </a:spcBef>
                <a:spcAft>
                  <a:spcPct val="0"/>
                </a:spcAft>
                <a:defRPr/>
              </a:pPr>
              <a:r>
                <a:rPr lang="zh-CN" altLang="en-US" sz="28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第一节</a:t>
              </a:r>
              <a:endParaRPr lang="zh-CN" altLang="en-US" sz="28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4" name="TextBox 64"/>
            <p:cNvSpPr txBox="1"/>
            <p:nvPr/>
          </p:nvSpPr>
          <p:spPr>
            <a:xfrm>
              <a:off x="4214788" y="2206327"/>
              <a:ext cx="3457575" cy="400050"/>
            </a:xfrm>
            <a:prstGeom prst="rect">
              <a:avLst/>
            </a:prstGeom>
            <a:noFill/>
          </p:spPr>
          <p:txBody>
            <a:bodyPr>
              <a:spAutoFit/>
            </a:bodyPr>
            <a:lstStyle/>
            <a:p>
              <a:pPr fontAlgn="base">
                <a:spcBef>
                  <a:spcPct val="0"/>
                </a:spcBef>
                <a:spcAft>
                  <a:spcPct val="0"/>
                </a:spcAft>
                <a:defRPr/>
              </a:pPr>
              <a:r>
                <a:rPr lang="en-US" altLang="zh-CN" sz="2000" b="1" dirty="0">
                  <a:solidFill>
                    <a:srgbClr val="FFFFFF">
                      <a:lumMod val="50000"/>
                    </a:srgbClr>
                  </a:solidFill>
                  <a:latin typeface="微软雅黑" panose="020B0503020204020204" pitchFamily="34" charset="-122"/>
                  <a:ea typeface="微软雅黑" panose="020B0503020204020204" pitchFamily="34" charset="-122"/>
                </a:rPr>
                <a:t>Linux </a:t>
              </a:r>
              <a:r>
                <a:rPr lang="zh-CN" altLang="en-US" sz="2000" b="1" dirty="0">
                  <a:solidFill>
                    <a:srgbClr val="FFFFFF">
                      <a:lumMod val="50000"/>
                    </a:srgbClr>
                  </a:solidFill>
                  <a:latin typeface="微软雅黑" panose="020B0503020204020204" pitchFamily="34" charset="-122"/>
                  <a:ea typeface="微软雅黑" panose="020B0503020204020204" pitchFamily="34" charset="-122"/>
                </a:rPr>
                <a:t>网络服务及安全概要</a:t>
              </a:r>
              <a:endParaRPr lang="zh-CN" altLang="en-US" sz="2000" b="1" dirty="0">
                <a:solidFill>
                  <a:srgbClr val="FFFFFF">
                    <a:lumMod val="50000"/>
                  </a:srgbClr>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899593" y="2570944"/>
            <a:ext cx="6911975" cy="1093787"/>
            <a:chOff x="1071538" y="4219501"/>
            <a:chExt cx="6911975" cy="1093787"/>
          </a:xfrm>
        </p:grpSpPr>
        <p:grpSp>
          <p:nvGrpSpPr>
            <p:cNvPr id="14" name="Group 11"/>
            <p:cNvGrpSpPr/>
            <p:nvPr/>
          </p:nvGrpSpPr>
          <p:grpSpPr bwMode="auto">
            <a:xfrm>
              <a:off x="1071538" y="4221088"/>
              <a:ext cx="6911975" cy="1092200"/>
              <a:chOff x="0" y="0"/>
              <a:chExt cx="4354" cy="688"/>
            </a:xfrm>
          </p:grpSpPr>
          <p:sp>
            <p:nvSpPr>
              <p:cNvPr id="15" name="Rectangle 12"/>
              <p:cNvSpPr>
                <a:spLocks noChangeArrowheads="1"/>
              </p:cNvSpPr>
              <p:nvPr/>
            </p:nvSpPr>
            <p:spPr bwMode="auto">
              <a:xfrm>
                <a:off x="0" y="54"/>
                <a:ext cx="4354" cy="453"/>
              </a:xfrm>
              <a:prstGeom prst="rect">
                <a:avLst/>
              </a:prstGeom>
              <a:gradFill rotWithShape="1">
                <a:gsLst>
                  <a:gs pos="0">
                    <a:srgbClr val="DDDDDD"/>
                  </a:gs>
                  <a:gs pos="100000">
                    <a:srgbClr val="FFFFFF"/>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1" u="none" strike="noStrike" kern="0" cap="none" spc="0" normalizeH="0" baseline="0" noProof="0">
                  <a:ln>
                    <a:noFill/>
                  </a:ln>
                  <a:solidFill>
                    <a:srgbClr val="000000"/>
                  </a:solidFill>
                  <a:effectLst/>
                  <a:uLnTx/>
                  <a:uFillTx/>
                  <a:latin typeface="Arial" panose="020B0604020202020204" pitchFamily="34" charset="0"/>
                  <a:ea typeface="华文细黑" panose="02010600040101010101" pitchFamily="2" charset="-122"/>
                </a:endParaRPr>
              </a:p>
            </p:txBody>
          </p:sp>
          <p:sp>
            <p:nvSpPr>
              <p:cNvPr id="17" name="Rectangle 13"/>
              <p:cNvSpPr>
                <a:spLocks noChangeArrowheads="1"/>
              </p:cNvSpPr>
              <p:nvPr/>
            </p:nvSpPr>
            <p:spPr bwMode="auto">
              <a:xfrm>
                <a:off x="181" y="0"/>
                <a:ext cx="1497" cy="326"/>
              </a:xfrm>
              <a:prstGeom prst="rect">
                <a:avLst/>
              </a:prstGeom>
              <a:gradFill rotWithShape="1">
                <a:gsLst>
                  <a:gs pos="0">
                    <a:srgbClr val="333399"/>
                  </a:gs>
                  <a:gs pos="100000">
                    <a:srgbClr val="BBE0E3"/>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1" u="none" strike="noStrike" kern="0" cap="none" spc="0" normalizeH="0" baseline="0" noProof="0">
                  <a:ln>
                    <a:noFill/>
                  </a:ln>
                  <a:solidFill>
                    <a:srgbClr val="000000"/>
                  </a:solidFill>
                  <a:effectLst/>
                  <a:uLnTx/>
                  <a:uFillTx/>
                  <a:latin typeface="Arial" panose="020B0604020202020204" pitchFamily="34" charset="0"/>
                  <a:ea typeface="华文细黑" panose="02010600040101010101" pitchFamily="2" charset="-122"/>
                </a:endParaRPr>
              </a:p>
            </p:txBody>
          </p:sp>
          <p:sp>
            <p:nvSpPr>
              <p:cNvPr id="20" name="AutoShape 16"/>
              <p:cNvSpPr>
                <a:spLocks noChangeArrowheads="1"/>
              </p:cNvSpPr>
              <p:nvPr/>
            </p:nvSpPr>
            <p:spPr bwMode="auto">
              <a:xfrm>
                <a:off x="0" y="507"/>
                <a:ext cx="4354" cy="18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DDDDDD"/>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21" name="AutoShape 17"/>
              <p:cNvSpPr>
                <a:spLocks noChangeArrowheads="1"/>
              </p:cNvSpPr>
              <p:nvPr/>
            </p:nvSpPr>
            <p:spPr bwMode="auto">
              <a:xfrm>
                <a:off x="181" y="320"/>
                <a:ext cx="1497" cy="18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BBE0E3">
                      <a:alpha val="5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23" name="TextBox 65"/>
            <p:cNvSpPr txBox="1"/>
            <p:nvPr/>
          </p:nvSpPr>
          <p:spPr>
            <a:xfrm>
              <a:off x="1771626" y="4219501"/>
              <a:ext cx="1728787" cy="523875"/>
            </a:xfrm>
            <a:prstGeom prst="rect">
              <a:avLst/>
            </a:prstGeom>
            <a:noFill/>
          </p:spPr>
          <p:txBody>
            <a:bodyPr>
              <a:spAutoFit/>
            </a:bodyPr>
            <a:lstStyle/>
            <a:p>
              <a:pPr fontAlgn="base">
                <a:spcBef>
                  <a:spcPct val="0"/>
                </a:spcBef>
                <a:spcAft>
                  <a:spcPct val="0"/>
                </a:spcAft>
                <a:defRPr/>
              </a:pPr>
              <a:r>
                <a:rPr lang="zh-CN" altLang="en-US" sz="28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第二节</a:t>
              </a:r>
              <a:endParaRPr lang="zh-CN" altLang="en-US" sz="28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5" name="TextBox 69"/>
            <p:cNvSpPr txBox="1"/>
            <p:nvPr/>
          </p:nvSpPr>
          <p:spPr>
            <a:xfrm>
              <a:off x="4229076" y="4438576"/>
              <a:ext cx="3457575" cy="400050"/>
            </a:xfrm>
            <a:prstGeom prst="rect">
              <a:avLst/>
            </a:prstGeom>
            <a:noFill/>
          </p:spPr>
          <p:txBody>
            <a:bodyPr>
              <a:spAutoFit/>
            </a:bodyPr>
            <a:lstStyle/>
            <a:p>
              <a:pPr fontAlgn="base">
                <a:spcBef>
                  <a:spcPct val="0"/>
                </a:spcBef>
                <a:spcAft>
                  <a:spcPct val="0"/>
                </a:spcAft>
                <a:defRPr/>
              </a:pPr>
              <a:r>
                <a:rPr lang="zh-CN" altLang="en-US" sz="2000" b="1" dirty="0">
                  <a:solidFill>
                    <a:srgbClr val="FFFFFF">
                      <a:lumMod val="50000"/>
                    </a:srgbClr>
                  </a:solidFill>
                  <a:latin typeface="微软雅黑" panose="020B0503020204020204" pitchFamily="34" charset="-122"/>
                  <a:ea typeface="微软雅黑" panose="020B0503020204020204" pitchFamily="34" charset="-122"/>
                </a:rPr>
                <a:t>网络服务管理模式</a:t>
              </a:r>
              <a:endParaRPr lang="zh-CN" altLang="en-US" sz="2000" b="1" dirty="0">
                <a:solidFill>
                  <a:srgbClr val="FFFFFF">
                    <a:lumMod val="50000"/>
                  </a:srgbClr>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899592" y="3933056"/>
            <a:ext cx="6911975" cy="1093787"/>
            <a:chOff x="1071538" y="4219501"/>
            <a:chExt cx="6911975" cy="1093787"/>
          </a:xfrm>
        </p:grpSpPr>
        <p:grpSp>
          <p:nvGrpSpPr>
            <p:cNvPr id="34" name="Group 11"/>
            <p:cNvGrpSpPr/>
            <p:nvPr/>
          </p:nvGrpSpPr>
          <p:grpSpPr bwMode="auto">
            <a:xfrm>
              <a:off x="1071538" y="4221088"/>
              <a:ext cx="6911975" cy="1092200"/>
              <a:chOff x="0" y="0"/>
              <a:chExt cx="4354" cy="688"/>
            </a:xfrm>
          </p:grpSpPr>
          <p:sp>
            <p:nvSpPr>
              <p:cNvPr id="37" name="Rectangle 12"/>
              <p:cNvSpPr>
                <a:spLocks noChangeArrowheads="1"/>
              </p:cNvSpPr>
              <p:nvPr/>
            </p:nvSpPr>
            <p:spPr bwMode="auto">
              <a:xfrm>
                <a:off x="0" y="54"/>
                <a:ext cx="4354" cy="453"/>
              </a:xfrm>
              <a:prstGeom prst="rect">
                <a:avLst/>
              </a:prstGeom>
              <a:gradFill rotWithShape="1">
                <a:gsLst>
                  <a:gs pos="0">
                    <a:srgbClr val="DDDDDD"/>
                  </a:gs>
                  <a:gs pos="100000">
                    <a:srgbClr val="FFFFFF"/>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1" u="none" strike="noStrike" kern="0" cap="none" spc="0" normalizeH="0" baseline="0" noProof="0">
                  <a:ln>
                    <a:noFill/>
                  </a:ln>
                  <a:solidFill>
                    <a:srgbClr val="000000"/>
                  </a:solidFill>
                  <a:effectLst/>
                  <a:uLnTx/>
                  <a:uFillTx/>
                  <a:latin typeface="Arial" panose="020B0604020202020204" pitchFamily="34" charset="0"/>
                  <a:ea typeface="华文细黑" panose="02010600040101010101" pitchFamily="2" charset="-122"/>
                </a:endParaRPr>
              </a:p>
            </p:txBody>
          </p:sp>
          <p:sp>
            <p:nvSpPr>
              <p:cNvPr id="38" name="Rectangle 13"/>
              <p:cNvSpPr>
                <a:spLocks noChangeArrowheads="1"/>
              </p:cNvSpPr>
              <p:nvPr/>
            </p:nvSpPr>
            <p:spPr bwMode="auto">
              <a:xfrm>
                <a:off x="181" y="0"/>
                <a:ext cx="1497" cy="326"/>
              </a:xfrm>
              <a:prstGeom prst="rect">
                <a:avLst/>
              </a:prstGeom>
              <a:gradFill rotWithShape="1">
                <a:gsLst>
                  <a:gs pos="0">
                    <a:srgbClr val="333399"/>
                  </a:gs>
                  <a:gs pos="100000">
                    <a:srgbClr val="BBE0E3"/>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1" u="none" strike="noStrike" kern="0" cap="none" spc="0" normalizeH="0" baseline="0" noProof="0">
                  <a:ln>
                    <a:noFill/>
                  </a:ln>
                  <a:solidFill>
                    <a:srgbClr val="000000"/>
                  </a:solidFill>
                  <a:effectLst/>
                  <a:uLnTx/>
                  <a:uFillTx/>
                  <a:latin typeface="Arial" panose="020B0604020202020204" pitchFamily="34" charset="0"/>
                  <a:ea typeface="华文细黑" panose="02010600040101010101" pitchFamily="2" charset="-122"/>
                </a:endParaRPr>
              </a:p>
            </p:txBody>
          </p:sp>
          <p:sp>
            <p:nvSpPr>
              <p:cNvPr id="39" name="AutoShape 16"/>
              <p:cNvSpPr>
                <a:spLocks noChangeArrowheads="1"/>
              </p:cNvSpPr>
              <p:nvPr/>
            </p:nvSpPr>
            <p:spPr bwMode="auto">
              <a:xfrm>
                <a:off x="0" y="507"/>
                <a:ext cx="4354" cy="18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DDDDDD"/>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40" name="AutoShape 17"/>
              <p:cNvSpPr>
                <a:spLocks noChangeArrowheads="1"/>
              </p:cNvSpPr>
              <p:nvPr/>
            </p:nvSpPr>
            <p:spPr bwMode="auto">
              <a:xfrm>
                <a:off x="181" y="320"/>
                <a:ext cx="1497" cy="18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BBE0E3">
                      <a:alpha val="5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35" name="TextBox 65"/>
            <p:cNvSpPr txBox="1"/>
            <p:nvPr/>
          </p:nvSpPr>
          <p:spPr>
            <a:xfrm>
              <a:off x="1771626" y="4219501"/>
              <a:ext cx="1728787" cy="523875"/>
            </a:xfrm>
            <a:prstGeom prst="rect">
              <a:avLst/>
            </a:prstGeom>
            <a:noFill/>
          </p:spPr>
          <p:txBody>
            <a:bodyPr>
              <a:spAutoFit/>
            </a:bodyPr>
            <a:lstStyle/>
            <a:p>
              <a:pPr fontAlgn="base">
                <a:spcBef>
                  <a:spcPct val="0"/>
                </a:spcBef>
                <a:spcAft>
                  <a:spcPct val="0"/>
                </a:spcAft>
                <a:defRPr/>
              </a:pPr>
              <a:r>
                <a:rPr lang="zh-CN" altLang="en-US" sz="28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第三节</a:t>
              </a:r>
              <a:endParaRPr lang="zh-CN" altLang="en-US" sz="28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6" name="TextBox 69"/>
            <p:cNvSpPr txBox="1"/>
            <p:nvPr/>
          </p:nvSpPr>
          <p:spPr>
            <a:xfrm>
              <a:off x="4229076" y="4438576"/>
              <a:ext cx="3457575" cy="400050"/>
            </a:xfrm>
            <a:prstGeom prst="rect">
              <a:avLst/>
            </a:prstGeom>
            <a:noFill/>
          </p:spPr>
          <p:txBody>
            <a:bodyPr>
              <a:spAutoFit/>
            </a:bodyPr>
            <a:lstStyle/>
            <a:p>
              <a:pPr fontAlgn="base">
                <a:spcBef>
                  <a:spcPct val="0"/>
                </a:spcBef>
                <a:spcAft>
                  <a:spcPct val="0"/>
                </a:spcAft>
                <a:defRPr/>
              </a:pPr>
              <a:r>
                <a:rPr lang="zh-CN" altLang="en-US" sz="2000" b="1" dirty="0">
                  <a:solidFill>
                    <a:srgbClr val="FFFFFF">
                      <a:lumMod val="50000"/>
                    </a:srgbClr>
                  </a:solidFill>
                  <a:latin typeface="微软雅黑" panose="020B0503020204020204" pitchFamily="34" charset="-122"/>
                  <a:ea typeface="微软雅黑" panose="020B0503020204020204" pitchFamily="34" charset="-122"/>
                </a:rPr>
                <a:t>防火墙系统</a:t>
              </a:r>
              <a:endParaRPr lang="zh-CN" altLang="en-US" sz="2000" b="1" dirty="0">
                <a:solidFill>
                  <a:srgbClr val="FFFFFF">
                    <a:lumMod val="50000"/>
                  </a:srgbClr>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899592" y="5314182"/>
            <a:ext cx="6911975" cy="1093787"/>
            <a:chOff x="1071538" y="4219501"/>
            <a:chExt cx="6911975" cy="1093787"/>
          </a:xfrm>
        </p:grpSpPr>
        <p:grpSp>
          <p:nvGrpSpPr>
            <p:cNvPr id="55" name="Group 11"/>
            <p:cNvGrpSpPr/>
            <p:nvPr/>
          </p:nvGrpSpPr>
          <p:grpSpPr bwMode="auto">
            <a:xfrm>
              <a:off x="1071538" y="4221088"/>
              <a:ext cx="6911975" cy="1092200"/>
              <a:chOff x="0" y="0"/>
              <a:chExt cx="4354" cy="688"/>
            </a:xfrm>
          </p:grpSpPr>
          <p:sp>
            <p:nvSpPr>
              <p:cNvPr id="58" name="Rectangle 12"/>
              <p:cNvSpPr>
                <a:spLocks noChangeArrowheads="1"/>
              </p:cNvSpPr>
              <p:nvPr/>
            </p:nvSpPr>
            <p:spPr bwMode="auto">
              <a:xfrm>
                <a:off x="0" y="54"/>
                <a:ext cx="4354" cy="453"/>
              </a:xfrm>
              <a:prstGeom prst="rect">
                <a:avLst/>
              </a:prstGeom>
              <a:gradFill rotWithShape="1">
                <a:gsLst>
                  <a:gs pos="0">
                    <a:srgbClr val="DDDDDD"/>
                  </a:gs>
                  <a:gs pos="100000">
                    <a:srgbClr val="FFFFFF"/>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1" u="none" strike="noStrike" kern="0" cap="none" spc="0" normalizeH="0" baseline="0" noProof="0">
                  <a:ln>
                    <a:noFill/>
                  </a:ln>
                  <a:solidFill>
                    <a:srgbClr val="000000"/>
                  </a:solidFill>
                  <a:effectLst/>
                  <a:uLnTx/>
                  <a:uFillTx/>
                  <a:latin typeface="Arial" panose="020B0604020202020204" pitchFamily="34" charset="0"/>
                  <a:ea typeface="华文细黑" panose="02010600040101010101" pitchFamily="2" charset="-122"/>
                </a:endParaRPr>
              </a:p>
            </p:txBody>
          </p:sp>
          <p:sp>
            <p:nvSpPr>
              <p:cNvPr id="59" name="Rectangle 13"/>
              <p:cNvSpPr>
                <a:spLocks noChangeArrowheads="1"/>
              </p:cNvSpPr>
              <p:nvPr/>
            </p:nvSpPr>
            <p:spPr bwMode="auto">
              <a:xfrm>
                <a:off x="181" y="0"/>
                <a:ext cx="1497" cy="326"/>
              </a:xfrm>
              <a:prstGeom prst="rect">
                <a:avLst/>
              </a:prstGeom>
              <a:solidFill>
                <a:srgbClr val="0070C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1" u="none" strike="noStrike" kern="0" cap="none" spc="0" normalizeH="0" baseline="0" noProof="0">
                  <a:ln>
                    <a:noFill/>
                  </a:ln>
                  <a:solidFill>
                    <a:srgbClr val="000000"/>
                  </a:solidFill>
                  <a:effectLst/>
                  <a:uLnTx/>
                  <a:uFillTx/>
                  <a:latin typeface="Arial" panose="020B0604020202020204" pitchFamily="34" charset="0"/>
                  <a:ea typeface="华文细黑" panose="02010600040101010101" pitchFamily="2" charset="-122"/>
                </a:endParaRPr>
              </a:p>
            </p:txBody>
          </p:sp>
          <p:sp>
            <p:nvSpPr>
              <p:cNvPr id="60" name="AutoShape 16"/>
              <p:cNvSpPr>
                <a:spLocks noChangeArrowheads="1"/>
              </p:cNvSpPr>
              <p:nvPr/>
            </p:nvSpPr>
            <p:spPr bwMode="auto">
              <a:xfrm>
                <a:off x="0" y="507"/>
                <a:ext cx="4354" cy="18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DDDDDD"/>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61" name="AutoShape 17"/>
              <p:cNvSpPr>
                <a:spLocks noChangeArrowheads="1"/>
              </p:cNvSpPr>
              <p:nvPr/>
            </p:nvSpPr>
            <p:spPr bwMode="auto">
              <a:xfrm>
                <a:off x="181" y="320"/>
                <a:ext cx="1497" cy="18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BBE0E3">
                      <a:alpha val="5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56" name="TextBox 65"/>
            <p:cNvSpPr txBox="1"/>
            <p:nvPr/>
          </p:nvSpPr>
          <p:spPr>
            <a:xfrm>
              <a:off x="1771626" y="4219501"/>
              <a:ext cx="1728787" cy="523875"/>
            </a:xfrm>
            <a:prstGeom prst="rect">
              <a:avLst/>
            </a:prstGeom>
            <a:noFill/>
          </p:spPr>
          <p:txBody>
            <a:bodyPr>
              <a:spAutoFit/>
            </a:bodyPr>
            <a:lstStyle/>
            <a:p>
              <a:pPr fontAlgn="base">
                <a:spcBef>
                  <a:spcPct val="0"/>
                </a:spcBef>
                <a:spcAft>
                  <a:spcPct val="0"/>
                </a:spcAft>
                <a:defRPr/>
              </a:pPr>
              <a:r>
                <a:rPr lang="zh-CN" altLang="en-US" sz="28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第四节</a:t>
              </a:r>
              <a:endParaRPr lang="zh-CN" altLang="en-US" sz="28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7" name="TextBox 69"/>
            <p:cNvSpPr txBox="1"/>
            <p:nvPr/>
          </p:nvSpPr>
          <p:spPr>
            <a:xfrm>
              <a:off x="4229076" y="4438576"/>
              <a:ext cx="3457575" cy="400050"/>
            </a:xfrm>
            <a:prstGeom prst="rect">
              <a:avLst/>
            </a:prstGeom>
            <a:noFill/>
          </p:spPr>
          <p:txBody>
            <a:bodyPr>
              <a:spAutoFit/>
            </a:bodyPr>
            <a:lstStyle/>
            <a:p>
              <a:pPr fontAlgn="base">
                <a:spcBef>
                  <a:spcPct val="0"/>
                </a:spcBef>
                <a:spcAft>
                  <a:spcPct val="0"/>
                </a:spcAft>
                <a:defRPr/>
              </a:pPr>
              <a:r>
                <a:rPr lang="zh-CN" altLang="en-US" sz="2000" b="1" dirty="0">
                  <a:latin typeface="微软雅黑" panose="020B0503020204020204" pitchFamily="34" charset="-122"/>
                  <a:ea typeface="微软雅黑" panose="020B0503020204020204" pitchFamily="34" charset="-122"/>
                </a:rPr>
                <a:t>网络服务器搭建</a:t>
              </a:r>
              <a:endParaRPr lang="zh-CN" altLang="en-US" sz="2000" b="1" dirty="0">
                <a:latin typeface="微软雅黑" panose="020B0503020204020204" pitchFamily="34" charset="-122"/>
                <a:ea typeface="微软雅黑" panose="020B0503020204020204" pitchFamily="34" charset="-122"/>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网络服务器搭建</a:t>
            </a:r>
            <a:endParaRPr lang="zh-CN" altLang="en-US" dirty="0"/>
          </a:p>
        </p:txBody>
      </p:sp>
      <p:sp>
        <p:nvSpPr>
          <p:cNvPr id="4" name="Rectangle 3"/>
          <p:cNvSpPr>
            <a:spLocks noGrp="1" noChangeArrowheads="1"/>
          </p:cNvSpPr>
          <p:nvPr>
            <p:ph idx="1"/>
          </p:nvPr>
        </p:nvSpPr>
        <p:spPr>
          <a:xfrm>
            <a:off x="457200" y="1628800"/>
            <a:ext cx="8229600" cy="4680520"/>
          </a:xfrm>
        </p:spPr>
        <p:txBody>
          <a:bodyPr>
            <a:normAutofit lnSpcReduction="10000"/>
          </a:bodyPr>
          <a:lstStyle/>
          <a:p>
            <a:pPr eaLnBrk="1" hangingPunct="1"/>
            <a:r>
              <a:rPr lang="en-US" altLang="zh-CN" dirty="0">
                <a:solidFill>
                  <a:srgbClr val="0066AE"/>
                </a:solidFill>
              </a:rPr>
              <a:t>Rfc</a:t>
            </a:r>
            <a:endParaRPr lang="en-US" altLang="zh-CN" dirty="0">
              <a:solidFill>
                <a:srgbClr val="0066AE"/>
              </a:solidFill>
            </a:endParaRPr>
          </a:p>
          <a:p>
            <a:pPr lvl="1"/>
            <a:r>
              <a:rPr lang="en-US" altLang="zh-CN" sz="1800" dirty="0">
                <a:solidFill>
                  <a:srgbClr val="0066AE"/>
                </a:solidFill>
              </a:rPr>
              <a:t>RFC(Request For Comments)-</a:t>
            </a:r>
            <a:r>
              <a:rPr lang="zh-CN" altLang="en-US" sz="1800" dirty="0">
                <a:solidFill>
                  <a:srgbClr val="0066AE"/>
                </a:solidFill>
              </a:rPr>
              <a:t>意即“请求注解”，包含了关于</a:t>
            </a:r>
            <a:r>
              <a:rPr lang="en-US" altLang="zh-CN" sz="1800" dirty="0">
                <a:solidFill>
                  <a:srgbClr val="0066AE"/>
                </a:solidFill>
              </a:rPr>
              <a:t>Internet</a:t>
            </a:r>
            <a:r>
              <a:rPr lang="zh-CN" altLang="en-US" sz="1800" dirty="0">
                <a:solidFill>
                  <a:srgbClr val="0066AE"/>
                </a:solidFill>
              </a:rPr>
              <a:t>的几乎所有重要的文字资料。如果你想成为网络方面的专家，那么</a:t>
            </a:r>
            <a:r>
              <a:rPr lang="en-US" altLang="zh-CN" sz="1800" dirty="0">
                <a:solidFill>
                  <a:srgbClr val="0066AE"/>
                </a:solidFill>
              </a:rPr>
              <a:t>RFC</a:t>
            </a:r>
            <a:r>
              <a:rPr lang="zh-CN" altLang="en-US" sz="1800" dirty="0">
                <a:solidFill>
                  <a:srgbClr val="0066AE"/>
                </a:solidFill>
              </a:rPr>
              <a:t>无疑是最重要也是最经常需要用到的资料之一，所以</a:t>
            </a:r>
            <a:r>
              <a:rPr lang="en-US" altLang="zh-CN" sz="1800" dirty="0">
                <a:solidFill>
                  <a:srgbClr val="0066AE"/>
                </a:solidFill>
              </a:rPr>
              <a:t>RFC</a:t>
            </a:r>
            <a:r>
              <a:rPr lang="zh-CN" altLang="en-US" sz="1800" dirty="0">
                <a:solidFill>
                  <a:srgbClr val="0066AE"/>
                </a:solidFill>
              </a:rPr>
              <a:t>享有网络知识圣经之美誉。通常，当某家机构或团体开发出了一套标准或提出对某种标准的设想，想要征询外界的意见时，就会在</a:t>
            </a:r>
            <a:r>
              <a:rPr lang="en-US" altLang="zh-CN" sz="1800" dirty="0">
                <a:solidFill>
                  <a:srgbClr val="0066AE"/>
                </a:solidFill>
              </a:rPr>
              <a:t>Internet</a:t>
            </a:r>
            <a:r>
              <a:rPr lang="zh-CN" altLang="en-US" sz="1800" dirty="0">
                <a:solidFill>
                  <a:srgbClr val="0066AE"/>
                </a:solidFill>
              </a:rPr>
              <a:t>上发放一份</a:t>
            </a:r>
            <a:r>
              <a:rPr lang="en-US" altLang="zh-CN" sz="1800" dirty="0">
                <a:solidFill>
                  <a:srgbClr val="0066AE"/>
                </a:solidFill>
              </a:rPr>
              <a:t>RFC</a:t>
            </a:r>
            <a:r>
              <a:rPr lang="zh-CN" altLang="en-US" sz="1800" dirty="0">
                <a:solidFill>
                  <a:srgbClr val="0066AE"/>
                </a:solidFill>
              </a:rPr>
              <a:t>，对这一问题感兴趣的人可以阅读该</a:t>
            </a:r>
            <a:r>
              <a:rPr lang="en-US" altLang="zh-CN" sz="1800" dirty="0">
                <a:solidFill>
                  <a:srgbClr val="0066AE"/>
                </a:solidFill>
              </a:rPr>
              <a:t>RFC</a:t>
            </a:r>
            <a:r>
              <a:rPr lang="zh-CN" altLang="en-US" sz="1800" dirty="0">
                <a:solidFill>
                  <a:srgbClr val="0066AE"/>
                </a:solidFill>
              </a:rPr>
              <a:t>并提出自己的意见；绝大部分网络标准的指定都是以</a:t>
            </a:r>
            <a:r>
              <a:rPr lang="en-US" altLang="zh-CN" sz="1800" dirty="0">
                <a:solidFill>
                  <a:srgbClr val="0066AE"/>
                </a:solidFill>
              </a:rPr>
              <a:t>RFC</a:t>
            </a:r>
            <a:r>
              <a:rPr lang="zh-CN" altLang="en-US" sz="1800" dirty="0">
                <a:solidFill>
                  <a:srgbClr val="0066AE"/>
                </a:solidFill>
              </a:rPr>
              <a:t>的形式开始，经过大量的论证和修改过程，由主要的标准化组织所指定的，但在</a:t>
            </a:r>
            <a:r>
              <a:rPr lang="en-US" altLang="zh-CN" sz="1800" dirty="0">
                <a:solidFill>
                  <a:srgbClr val="0066AE"/>
                </a:solidFill>
              </a:rPr>
              <a:t>RFC</a:t>
            </a:r>
            <a:r>
              <a:rPr lang="zh-CN" altLang="en-US" sz="1800" dirty="0">
                <a:solidFill>
                  <a:srgbClr val="0066AE"/>
                </a:solidFill>
              </a:rPr>
              <a:t>中所收录的文件并不都是正在使用或为大家所公认的，也有很大一部分只在某个局部领域被使用或并没有被采用，一份</a:t>
            </a:r>
            <a:r>
              <a:rPr lang="en-US" altLang="zh-CN" sz="1800" dirty="0">
                <a:solidFill>
                  <a:srgbClr val="0066AE"/>
                </a:solidFill>
              </a:rPr>
              <a:t>RFC</a:t>
            </a:r>
            <a:r>
              <a:rPr lang="zh-CN" altLang="en-US" sz="1800" dirty="0">
                <a:solidFill>
                  <a:srgbClr val="0066AE"/>
                </a:solidFill>
              </a:rPr>
              <a:t>具体处于什么状态都在文件中作了明确的标识。</a:t>
            </a:r>
            <a:endParaRPr lang="zh-CN" altLang="en-US" sz="1800" dirty="0">
              <a:solidFill>
                <a:srgbClr val="0066AE"/>
              </a:solidFill>
            </a:endParaRPr>
          </a:p>
        </p:txBody>
      </p:sp>
      <p:sp>
        <p:nvSpPr>
          <p:cNvPr id="5" name="矩形 4"/>
          <p:cNvSpPr/>
          <p:nvPr/>
        </p:nvSpPr>
        <p:spPr>
          <a:xfrm>
            <a:off x="539552" y="962675"/>
            <a:ext cx="571504" cy="51954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微软雅黑" panose="020B0503020204020204" pitchFamily="34" charset="-122"/>
                <a:ea typeface="微软雅黑" panose="020B0503020204020204" pitchFamily="34" charset="-122"/>
              </a:rPr>
              <a:t>01</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1182494" y="891237"/>
            <a:ext cx="6989906" cy="707886"/>
          </a:xfrm>
          <a:prstGeom prst="rect">
            <a:avLst/>
          </a:prstGeom>
        </p:spPr>
        <p:txBody>
          <a:bodyPr wrap="square">
            <a:spAutoFit/>
          </a:bodyPr>
          <a:lstStyle/>
          <a:p>
            <a:r>
              <a:rPr lang="zh-CN" altLang="en-US" sz="4000" dirty="0">
                <a:solidFill>
                  <a:schemeClr val="tx2">
                    <a:lumMod val="60000"/>
                    <a:lumOff val="40000"/>
                  </a:schemeClr>
                </a:solidFill>
                <a:latin typeface="微软雅黑" panose="020B0503020204020204" pitchFamily="34" charset="-122"/>
                <a:ea typeface="微软雅黑" panose="020B0503020204020204" pitchFamily="34" charset="-122"/>
              </a:rPr>
              <a:t>常用网络服务及其协议</a:t>
            </a:r>
            <a:endParaRPr lang="zh-CN" altLang="en-US" sz="4000" dirty="0">
              <a:solidFill>
                <a:schemeClr val="tx2">
                  <a:lumMod val="60000"/>
                  <a:lumOff val="40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网络服务器搭建</a:t>
            </a:r>
            <a:endParaRPr lang="zh-CN" altLang="en-US" dirty="0"/>
          </a:p>
        </p:txBody>
      </p:sp>
      <p:sp>
        <p:nvSpPr>
          <p:cNvPr id="4" name="Rectangle 3"/>
          <p:cNvSpPr>
            <a:spLocks noGrp="1" noChangeArrowheads="1"/>
          </p:cNvSpPr>
          <p:nvPr>
            <p:ph idx="1"/>
          </p:nvPr>
        </p:nvSpPr>
        <p:spPr>
          <a:xfrm>
            <a:off x="457200" y="1628800"/>
            <a:ext cx="8229600" cy="4680520"/>
          </a:xfrm>
        </p:spPr>
        <p:txBody>
          <a:bodyPr>
            <a:normAutofit/>
          </a:bodyPr>
          <a:lstStyle/>
          <a:p>
            <a:pPr eaLnBrk="1" hangingPunct="1"/>
            <a:r>
              <a:rPr lang="en-US" altLang="zh-CN" sz="2000" dirty="0">
                <a:solidFill>
                  <a:srgbClr val="0066AE"/>
                </a:solidFill>
              </a:rPr>
              <a:t>RFC </a:t>
            </a:r>
            <a:r>
              <a:rPr lang="zh-CN" altLang="en-US" sz="2000" dirty="0">
                <a:solidFill>
                  <a:srgbClr val="0066AE"/>
                </a:solidFill>
              </a:rPr>
              <a:t>中文资料</a:t>
            </a:r>
            <a:endParaRPr lang="zh-CN" altLang="en-US" sz="2000" dirty="0">
              <a:solidFill>
                <a:srgbClr val="0066AE"/>
              </a:solidFill>
            </a:endParaRPr>
          </a:p>
          <a:p>
            <a:pPr lvl="1"/>
            <a:r>
              <a:rPr lang="en-US" altLang="zh-CN" dirty="0">
                <a:solidFill>
                  <a:srgbClr val="0066AE"/>
                </a:solidFill>
              </a:rPr>
              <a:t>http://rfc.ac.cn/</a:t>
            </a:r>
            <a:endParaRPr lang="en-US" altLang="zh-CN" dirty="0">
              <a:solidFill>
                <a:srgbClr val="0066AE"/>
              </a:solidFill>
            </a:endParaRPr>
          </a:p>
          <a:p>
            <a:pPr lvl="2"/>
            <a:r>
              <a:rPr lang="en-US" altLang="zh-CN" sz="1800" dirty="0">
                <a:solidFill>
                  <a:srgbClr val="0066AE"/>
                </a:solidFill>
              </a:rPr>
              <a:t>RFC</a:t>
            </a:r>
            <a:r>
              <a:rPr lang="zh-CN" altLang="en-US" sz="1800" dirty="0">
                <a:solidFill>
                  <a:srgbClr val="0066AE"/>
                </a:solidFill>
              </a:rPr>
              <a:t>中文文档中心</a:t>
            </a:r>
            <a:endParaRPr lang="zh-CN" altLang="en-US" sz="1800" dirty="0">
              <a:solidFill>
                <a:srgbClr val="0066AE"/>
              </a:solidFill>
            </a:endParaRPr>
          </a:p>
          <a:p>
            <a:pPr lvl="1"/>
            <a:r>
              <a:rPr lang="en-US" altLang="zh-CN" dirty="0">
                <a:solidFill>
                  <a:srgbClr val="0066AE"/>
                </a:solidFill>
              </a:rPr>
              <a:t>http://www.cnpaf.net/class/rfcall/ </a:t>
            </a:r>
            <a:endParaRPr lang="en-US" altLang="zh-CN" dirty="0">
              <a:solidFill>
                <a:srgbClr val="0066AE"/>
              </a:solidFill>
            </a:endParaRPr>
          </a:p>
          <a:p>
            <a:pPr lvl="2"/>
            <a:r>
              <a:rPr lang="zh-CN" altLang="en-US" sz="1800" dirty="0">
                <a:solidFill>
                  <a:srgbClr val="0066AE"/>
                </a:solidFill>
              </a:rPr>
              <a:t>协议分析网</a:t>
            </a:r>
            <a:endParaRPr lang="en-US" altLang="zh-CN" sz="1800" dirty="0">
              <a:solidFill>
                <a:srgbClr val="0066AE"/>
              </a:solidFill>
            </a:endParaRPr>
          </a:p>
        </p:txBody>
      </p:sp>
      <p:sp>
        <p:nvSpPr>
          <p:cNvPr id="5" name="矩形 4"/>
          <p:cNvSpPr/>
          <p:nvPr/>
        </p:nvSpPr>
        <p:spPr>
          <a:xfrm>
            <a:off x="539552" y="962675"/>
            <a:ext cx="571504" cy="51954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微软雅黑" panose="020B0503020204020204" pitchFamily="34" charset="-122"/>
                <a:ea typeface="微软雅黑" panose="020B0503020204020204" pitchFamily="34" charset="-122"/>
              </a:rPr>
              <a:t>01</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1182494" y="891237"/>
            <a:ext cx="6989906" cy="707886"/>
          </a:xfrm>
          <a:prstGeom prst="rect">
            <a:avLst/>
          </a:prstGeom>
        </p:spPr>
        <p:txBody>
          <a:bodyPr wrap="square">
            <a:spAutoFit/>
          </a:bodyPr>
          <a:lstStyle/>
          <a:p>
            <a:r>
              <a:rPr lang="zh-CN" altLang="en-US" sz="4000" dirty="0">
                <a:solidFill>
                  <a:schemeClr val="tx2">
                    <a:lumMod val="60000"/>
                    <a:lumOff val="40000"/>
                  </a:schemeClr>
                </a:solidFill>
                <a:latin typeface="微软雅黑" panose="020B0503020204020204" pitchFamily="34" charset="-122"/>
                <a:ea typeface="微软雅黑" panose="020B0503020204020204" pitchFamily="34" charset="-122"/>
              </a:rPr>
              <a:t>常用网络服务及其协议</a:t>
            </a:r>
            <a:endParaRPr lang="zh-CN" altLang="en-US" sz="4000" dirty="0">
              <a:solidFill>
                <a:schemeClr val="tx2">
                  <a:lumMod val="60000"/>
                  <a:lumOff val="40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网络服务器搭建</a:t>
            </a:r>
            <a:endParaRPr lang="zh-CN" altLang="en-US" dirty="0"/>
          </a:p>
        </p:txBody>
      </p:sp>
      <p:sp>
        <p:nvSpPr>
          <p:cNvPr id="4" name="Rectangle 3"/>
          <p:cNvSpPr>
            <a:spLocks noGrp="1" noChangeArrowheads="1"/>
          </p:cNvSpPr>
          <p:nvPr>
            <p:ph idx="1"/>
          </p:nvPr>
        </p:nvSpPr>
        <p:spPr>
          <a:xfrm>
            <a:off x="457200" y="1628800"/>
            <a:ext cx="8229600" cy="4680520"/>
          </a:xfrm>
        </p:spPr>
        <p:txBody>
          <a:bodyPr>
            <a:normAutofit fontScale="85000" lnSpcReduction="20000"/>
          </a:bodyPr>
          <a:lstStyle/>
          <a:p>
            <a:pPr eaLnBrk="1" hangingPunct="1"/>
            <a:r>
              <a:rPr lang="en-US" altLang="zh-CN" sz="1600" dirty="0">
                <a:solidFill>
                  <a:srgbClr val="0066AE"/>
                </a:solidFill>
              </a:rPr>
              <a:t>RFC </a:t>
            </a:r>
            <a:r>
              <a:rPr lang="zh-CN" altLang="en-US" sz="1600" dirty="0">
                <a:solidFill>
                  <a:srgbClr val="0066AE"/>
                </a:solidFill>
              </a:rPr>
              <a:t>英文资料及相关组织链接</a:t>
            </a:r>
            <a:endParaRPr lang="zh-CN" altLang="en-US" sz="1600" dirty="0">
              <a:solidFill>
                <a:srgbClr val="0066AE"/>
              </a:solidFill>
            </a:endParaRPr>
          </a:p>
          <a:p>
            <a:pPr lvl="1"/>
            <a:r>
              <a:rPr lang="en-US" altLang="zh-CN" sz="1600" dirty="0">
                <a:solidFill>
                  <a:srgbClr val="0066AE"/>
                </a:solidFill>
              </a:rPr>
              <a:t>https://www.rfc-editor.org/</a:t>
            </a:r>
            <a:endParaRPr lang="en-US" altLang="zh-CN" sz="1600" dirty="0">
              <a:solidFill>
                <a:srgbClr val="0066AE"/>
              </a:solidFill>
            </a:endParaRPr>
          </a:p>
          <a:p>
            <a:pPr lvl="2"/>
            <a:r>
              <a:rPr lang="en-US" altLang="zh-CN" sz="1100" dirty="0">
                <a:solidFill>
                  <a:srgbClr val="0066AE"/>
                </a:solidFill>
              </a:rPr>
              <a:t>RFC</a:t>
            </a:r>
            <a:r>
              <a:rPr lang="zh-CN" altLang="en-US" sz="1100" dirty="0">
                <a:solidFill>
                  <a:srgbClr val="0066AE"/>
                </a:solidFill>
              </a:rPr>
              <a:t>的官方站点，可以检查</a:t>
            </a:r>
            <a:r>
              <a:rPr lang="en-US" altLang="zh-CN" sz="1100" dirty="0">
                <a:solidFill>
                  <a:srgbClr val="0066AE"/>
                </a:solidFill>
              </a:rPr>
              <a:t>RFC</a:t>
            </a:r>
            <a:r>
              <a:rPr lang="zh-CN" altLang="en-US" sz="1100" dirty="0">
                <a:solidFill>
                  <a:srgbClr val="0066AE"/>
                </a:solidFill>
              </a:rPr>
              <a:t>最及时的更新情况</a:t>
            </a:r>
            <a:endParaRPr lang="zh-CN" altLang="en-US" sz="1100" dirty="0">
              <a:solidFill>
                <a:srgbClr val="0066AE"/>
              </a:solidFill>
            </a:endParaRPr>
          </a:p>
          <a:p>
            <a:pPr lvl="1"/>
            <a:r>
              <a:rPr lang="en-US" altLang="zh-CN" sz="1600" dirty="0">
                <a:solidFill>
                  <a:srgbClr val="0066AE"/>
                </a:solidFill>
              </a:rPr>
              <a:t>http://www.ietf.org </a:t>
            </a:r>
            <a:endParaRPr lang="en-US" altLang="zh-CN" sz="1600" dirty="0">
              <a:solidFill>
                <a:srgbClr val="0066AE"/>
              </a:solidFill>
            </a:endParaRPr>
          </a:p>
          <a:p>
            <a:pPr lvl="2"/>
            <a:r>
              <a:rPr lang="zh-CN" altLang="en-US" sz="1400" dirty="0">
                <a:solidFill>
                  <a:srgbClr val="0066AE"/>
                </a:solidFill>
              </a:rPr>
              <a:t>最重要的</a:t>
            </a:r>
            <a:r>
              <a:rPr lang="en-US" altLang="zh-CN" sz="1400" dirty="0">
                <a:solidFill>
                  <a:srgbClr val="0066AE"/>
                </a:solidFill>
              </a:rPr>
              <a:t>Internet</a:t>
            </a:r>
            <a:r>
              <a:rPr lang="zh-CN" altLang="en-US" sz="1400" dirty="0">
                <a:solidFill>
                  <a:srgbClr val="0066AE"/>
                </a:solidFill>
              </a:rPr>
              <a:t>组织之一</a:t>
            </a:r>
            <a:endParaRPr lang="zh-CN" altLang="en-US" sz="1400" dirty="0">
              <a:solidFill>
                <a:srgbClr val="0066AE"/>
              </a:solidFill>
            </a:endParaRPr>
          </a:p>
          <a:p>
            <a:pPr lvl="1"/>
            <a:r>
              <a:rPr lang="en-US" altLang="zh-CN" sz="1600" dirty="0">
                <a:solidFill>
                  <a:srgbClr val="0066AE"/>
                </a:solidFill>
              </a:rPr>
              <a:t>http://sunsite.dk </a:t>
            </a:r>
            <a:endParaRPr lang="en-US" altLang="zh-CN" sz="1600" dirty="0">
              <a:solidFill>
                <a:srgbClr val="0066AE"/>
              </a:solidFill>
            </a:endParaRPr>
          </a:p>
          <a:p>
            <a:pPr lvl="2"/>
            <a:r>
              <a:rPr lang="en-US" altLang="zh-CN" sz="1400" dirty="0">
                <a:solidFill>
                  <a:srgbClr val="0066AE"/>
                </a:solidFill>
              </a:rPr>
              <a:t>RFC</a:t>
            </a:r>
            <a:r>
              <a:rPr lang="zh-CN" altLang="en-US" sz="1400" dirty="0">
                <a:solidFill>
                  <a:srgbClr val="0066AE"/>
                </a:solidFill>
              </a:rPr>
              <a:t>查询非常强大</a:t>
            </a:r>
            <a:r>
              <a:rPr lang="en-US" altLang="zh-CN" sz="1400" dirty="0">
                <a:solidFill>
                  <a:srgbClr val="0066AE"/>
                </a:solidFill>
              </a:rPr>
              <a:t>(</a:t>
            </a:r>
            <a:r>
              <a:rPr lang="zh-CN" altLang="en-US" sz="1400" dirty="0">
                <a:solidFill>
                  <a:srgbClr val="0066AE"/>
                </a:solidFill>
              </a:rPr>
              <a:t>可以以</a:t>
            </a:r>
            <a:r>
              <a:rPr lang="en-US" altLang="zh-CN" sz="1400" dirty="0">
                <a:solidFill>
                  <a:srgbClr val="0066AE"/>
                </a:solidFill>
              </a:rPr>
              <a:t>FTP</a:t>
            </a:r>
            <a:r>
              <a:rPr lang="zh-CN" altLang="en-US" sz="1400" dirty="0">
                <a:solidFill>
                  <a:srgbClr val="0066AE"/>
                </a:solidFill>
              </a:rPr>
              <a:t>登录下载全部</a:t>
            </a:r>
            <a:r>
              <a:rPr lang="en-US" altLang="zh-CN" sz="1400" dirty="0">
                <a:solidFill>
                  <a:srgbClr val="0066AE"/>
                </a:solidFill>
              </a:rPr>
              <a:t>RFC</a:t>
            </a:r>
            <a:r>
              <a:rPr lang="zh-CN" altLang="en-US" sz="1400" dirty="0">
                <a:solidFill>
                  <a:srgbClr val="0066AE"/>
                </a:solidFill>
              </a:rPr>
              <a:t>文档</a:t>
            </a:r>
            <a:r>
              <a:rPr lang="en-US" altLang="zh-CN" sz="1400" dirty="0">
                <a:solidFill>
                  <a:srgbClr val="0066AE"/>
                </a:solidFill>
              </a:rPr>
              <a:t>)</a:t>
            </a:r>
            <a:endParaRPr lang="en-US" altLang="zh-CN" sz="1400" dirty="0">
              <a:solidFill>
                <a:srgbClr val="0066AE"/>
              </a:solidFill>
            </a:endParaRPr>
          </a:p>
          <a:p>
            <a:pPr lvl="1"/>
            <a:r>
              <a:rPr lang="en-US" altLang="zh-CN" sz="1600" dirty="0">
                <a:solidFill>
                  <a:srgbClr val="0066AE"/>
                </a:solidFill>
              </a:rPr>
              <a:t>http://www.iso.ch </a:t>
            </a:r>
            <a:endParaRPr lang="en-US" altLang="zh-CN" sz="1600" dirty="0">
              <a:solidFill>
                <a:srgbClr val="0066AE"/>
              </a:solidFill>
            </a:endParaRPr>
          </a:p>
          <a:p>
            <a:pPr lvl="2"/>
            <a:r>
              <a:rPr lang="en-US" altLang="zh-CN" sz="1400" dirty="0">
                <a:solidFill>
                  <a:srgbClr val="0066AE"/>
                </a:solidFill>
              </a:rPr>
              <a:t>ISO-</a:t>
            </a:r>
            <a:r>
              <a:rPr lang="zh-CN" altLang="en-US" sz="1400" dirty="0">
                <a:solidFill>
                  <a:srgbClr val="0066AE"/>
                </a:solidFill>
              </a:rPr>
              <a:t>国际标准化组织</a:t>
            </a:r>
            <a:endParaRPr lang="zh-CN" altLang="en-US" sz="1400" dirty="0">
              <a:solidFill>
                <a:srgbClr val="0066AE"/>
              </a:solidFill>
            </a:endParaRPr>
          </a:p>
          <a:p>
            <a:pPr lvl="1"/>
            <a:r>
              <a:rPr lang="en-US" altLang="zh-CN" sz="1600" dirty="0">
                <a:solidFill>
                  <a:srgbClr val="0066AE"/>
                </a:solidFill>
              </a:rPr>
              <a:t>http://standards.ieee.org </a:t>
            </a:r>
            <a:endParaRPr lang="en-US" altLang="zh-CN" sz="1600" dirty="0">
              <a:solidFill>
                <a:srgbClr val="0066AE"/>
              </a:solidFill>
            </a:endParaRPr>
          </a:p>
          <a:p>
            <a:pPr lvl="2"/>
            <a:r>
              <a:rPr lang="en-US" altLang="zh-CN" sz="1400" dirty="0">
                <a:solidFill>
                  <a:srgbClr val="0066AE"/>
                </a:solidFill>
              </a:rPr>
              <a:t>IEEE-</a:t>
            </a:r>
            <a:r>
              <a:rPr lang="zh-CN" altLang="en-US" sz="1400" dirty="0">
                <a:solidFill>
                  <a:srgbClr val="0066AE"/>
                </a:solidFill>
              </a:rPr>
              <a:t>电气与电子工程师协会</a:t>
            </a:r>
            <a:endParaRPr lang="zh-CN" altLang="en-US" sz="1400" dirty="0">
              <a:solidFill>
                <a:srgbClr val="0066AE"/>
              </a:solidFill>
            </a:endParaRPr>
          </a:p>
          <a:p>
            <a:pPr lvl="1"/>
            <a:r>
              <a:rPr lang="en-US" altLang="zh-CN" sz="1600" dirty="0">
                <a:solidFill>
                  <a:srgbClr val="0066AE"/>
                </a:solidFill>
              </a:rPr>
              <a:t>http://web.ansi.org </a:t>
            </a:r>
            <a:endParaRPr lang="en-US" altLang="zh-CN" sz="1600" dirty="0">
              <a:solidFill>
                <a:srgbClr val="0066AE"/>
              </a:solidFill>
            </a:endParaRPr>
          </a:p>
          <a:p>
            <a:pPr lvl="2"/>
            <a:r>
              <a:rPr lang="en-US" altLang="zh-CN" sz="1400" dirty="0">
                <a:solidFill>
                  <a:srgbClr val="0066AE"/>
                </a:solidFill>
              </a:rPr>
              <a:t>ANSI-</a:t>
            </a:r>
            <a:r>
              <a:rPr lang="zh-CN" altLang="en-US" sz="1400" dirty="0">
                <a:solidFill>
                  <a:srgbClr val="0066AE"/>
                </a:solidFill>
              </a:rPr>
              <a:t>美国国家标准化组织</a:t>
            </a:r>
            <a:endParaRPr lang="zh-CN" altLang="en-US" sz="1400" dirty="0">
              <a:solidFill>
                <a:srgbClr val="0066AE"/>
              </a:solidFill>
            </a:endParaRPr>
          </a:p>
          <a:p>
            <a:pPr lvl="1"/>
            <a:r>
              <a:rPr lang="en-US" altLang="zh-CN" sz="1600" dirty="0">
                <a:solidFill>
                  <a:srgbClr val="0066AE"/>
                </a:solidFill>
              </a:rPr>
              <a:t>http://www.itu.int </a:t>
            </a:r>
            <a:endParaRPr lang="en-US" altLang="zh-CN" sz="1600" dirty="0">
              <a:solidFill>
                <a:srgbClr val="0066AE"/>
              </a:solidFill>
            </a:endParaRPr>
          </a:p>
          <a:p>
            <a:pPr lvl="2"/>
            <a:r>
              <a:rPr lang="en-US" altLang="zh-CN" sz="1400" dirty="0">
                <a:solidFill>
                  <a:srgbClr val="0066AE"/>
                </a:solidFill>
              </a:rPr>
              <a:t>ITU-</a:t>
            </a:r>
            <a:r>
              <a:rPr lang="zh-CN" altLang="en-US" sz="1400" dirty="0">
                <a:solidFill>
                  <a:srgbClr val="0066AE"/>
                </a:solidFill>
              </a:rPr>
              <a:t>国际电信同盟 </a:t>
            </a:r>
            <a:endParaRPr lang="zh-CN" altLang="en-US" sz="1400" dirty="0">
              <a:solidFill>
                <a:srgbClr val="0066AE"/>
              </a:solidFill>
            </a:endParaRPr>
          </a:p>
        </p:txBody>
      </p:sp>
      <p:sp>
        <p:nvSpPr>
          <p:cNvPr id="5" name="矩形 4"/>
          <p:cNvSpPr/>
          <p:nvPr/>
        </p:nvSpPr>
        <p:spPr>
          <a:xfrm>
            <a:off x="539552" y="962675"/>
            <a:ext cx="571504" cy="51954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微软雅黑" panose="020B0503020204020204" pitchFamily="34" charset="-122"/>
                <a:ea typeface="微软雅黑" panose="020B0503020204020204" pitchFamily="34" charset="-122"/>
              </a:rPr>
              <a:t>01</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1182494" y="891237"/>
            <a:ext cx="6989906" cy="707886"/>
          </a:xfrm>
          <a:prstGeom prst="rect">
            <a:avLst/>
          </a:prstGeom>
        </p:spPr>
        <p:txBody>
          <a:bodyPr wrap="square">
            <a:spAutoFit/>
          </a:bodyPr>
          <a:lstStyle/>
          <a:p>
            <a:r>
              <a:rPr lang="zh-CN" altLang="en-US" sz="4000" dirty="0">
                <a:solidFill>
                  <a:schemeClr val="tx2">
                    <a:lumMod val="60000"/>
                    <a:lumOff val="40000"/>
                  </a:schemeClr>
                </a:solidFill>
                <a:latin typeface="微软雅黑" panose="020B0503020204020204" pitchFamily="34" charset="-122"/>
                <a:ea typeface="微软雅黑" panose="020B0503020204020204" pitchFamily="34" charset="-122"/>
              </a:rPr>
              <a:t>常用网络服务及其协议</a:t>
            </a:r>
            <a:endParaRPr lang="zh-CN" altLang="en-US" sz="4000" dirty="0">
              <a:solidFill>
                <a:schemeClr val="tx2">
                  <a:lumMod val="60000"/>
                  <a:lumOff val="40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网络服务器搭建</a:t>
            </a:r>
            <a:endParaRPr lang="zh-CN" altLang="en-US" dirty="0"/>
          </a:p>
        </p:txBody>
      </p:sp>
      <p:sp>
        <p:nvSpPr>
          <p:cNvPr id="4" name="Rectangle 3"/>
          <p:cNvSpPr>
            <a:spLocks noGrp="1" noChangeArrowheads="1"/>
          </p:cNvSpPr>
          <p:nvPr>
            <p:ph idx="1"/>
          </p:nvPr>
        </p:nvSpPr>
        <p:spPr>
          <a:xfrm>
            <a:off x="457200" y="1628800"/>
            <a:ext cx="8229600" cy="4680520"/>
          </a:xfrm>
        </p:spPr>
        <p:txBody>
          <a:bodyPr>
            <a:normAutofit fontScale="92500" lnSpcReduction="20000"/>
          </a:bodyPr>
          <a:lstStyle/>
          <a:p>
            <a:pPr eaLnBrk="1" hangingPunct="1"/>
            <a:r>
              <a:rPr lang="en-US" altLang="zh-CN" dirty="0">
                <a:solidFill>
                  <a:srgbClr val="0066AE"/>
                </a:solidFill>
              </a:rPr>
              <a:t>Web Server</a:t>
            </a:r>
            <a:r>
              <a:rPr lang="zh-CN" altLang="en-US" dirty="0">
                <a:solidFill>
                  <a:srgbClr val="0066AE"/>
                </a:solidFill>
              </a:rPr>
              <a:t>：</a:t>
            </a:r>
            <a:r>
              <a:rPr lang="en-US" altLang="zh-CN" dirty="0" err="1">
                <a:solidFill>
                  <a:srgbClr val="0066AE"/>
                </a:solidFill>
              </a:rPr>
              <a:t>apache</a:t>
            </a:r>
            <a:r>
              <a:rPr lang="zh-CN" altLang="en-US" dirty="0">
                <a:solidFill>
                  <a:srgbClr val="0066AE"/>
                </a:solidFill>
              </a:rPr>
              <a:t>、</a:t>
            </a:r>
            <a:r>
              <a:rPr lang="en-US" altLang="zh-CN" dirty="0">
                <a:solidFill>
                  <a:srgbClr val="0066AE"/>
                </a:solidFill>
              </a:rPr>
              <a:t>tomcat</a:t>
            </a:r>
            <a:r>
              <a:rPr lang="zh-CN" altLang="en-US" dirty="0">
                <a:solidFill>
                  <a:srgbClr val="0066AE"/>
                </a:solidFill>
              </a:rPr>
              <a:t>、</a:t>
            </a:r>
            <a:r>
              <a:rPr lang="en-US" altLang="zh-CN" dirty="0" err="1">
                <a:solidFill>
                  <a:srgbClr val="0066AE"/>
                </a:solidFill>
              </a:rPr>
              <a:t>nginx</a:t>
            </a:r>
            <a:endParaRPr lang="en-US" altLang="zh-CN" dirty="0">
              <a:solidFill>
                <a:srgbClr val="0066AE"/>
              </a:solidFill>
            </a:endParaRPr>
          </a:p>
          <a:p>
            <a:r>
              <a:rPr lang="zh-CN" altLang="en-US" sz="2400" dirty="0">
                <a:solidFill>
                  <a:srgbClr val="0066AE"/>
                </a:solidFill>
              </a:rPr>
              <a:t>远程登录：</a:t>
            </a:r>
            <a:r>
              <a:rPr lang="en-US" altLang="zh-CN" sz="2400" dirty="0">
                <a:solidFill>
                  <a:srgbClr val="0066AE"/>
                </a:solidFill>
              </a:rPr>
              <a:t>telnet</a:t>
            </a:r>
            <a:r>
              <a:rPr lang="zh-CN" altLang="en-US" sz="2400" dirty="0">
                <a:solidFill>
                  <a:srgbClr val="0066AE"/>
                </a:solidFill>
              </a:rPr>
              <a:t>、</a:t>
            </a:r>
            <a:r>
              <a:rPr lang="en-US" altLang="zh-CN" sz="2400" dirty="0" err="1">
                <a:solidFill>
                  <a:srgbClr val="0066AE"/>
                </a:solidFill>
              </a:rPr>
              <a:t>ssh</a:t>
            </a:r>
            <a:endParaRPr lang="en-US" altLang="zh-CN" sz="2400" dirty="0">
              <a:solidFill>
                <a:srgbClr val="0066AE"/>
              </a:solidFill>
            </a:endParaRPr>
          </a:p>
          <a:p>
            <a:pPr eaLnBrk="1" hangingPunct="1"/>
            <a:r>
              <a:rPr lang="en-US" altLang="zh-CN" dirty="0">
                <a:solidFill>
                  <a:srgbClr val="0066AE"/>
                </a:solidFill>
              </a:rPr>
              <a:t>FTP Server</a:t>
            </a:r>
            <a:r>
              <a:rPr lang="zh-CN" altLang="en-US" dirty="0">
                <a:solidFill>
                  <a:srgbClr val="0066AE"/>
                </a:solidFill>
              </a:rPr>
              <a:t>：</a:t>
            </a:r>
            <a:r>
              <a:rPr lang="en-US" altLang="zh-CN" dirty="0" err="1">
                <a:solidFill>
                  <a:srgbClr val="0066AE"/>
                </a:solidFill>
              </a:rPr>
              <a:t>wu-ftpd</a:t>
            </a:r>
            <a:r>
              <a:rPr lang="zh-CN" altLang="en-US" dirty="0">
                <a:solidFill>
                  <a:srgbClr val="0066AE"/>
                </a:solidFill>
              </a:rPr>
              <a:t>、</a:t>
            </a:r>
            <a:r>
              <a:rPr lang="en-US" altLang="zh-CN" dirty="0">
                <a:solidFill>
                  <a:srgbClr val="0066AE"/>
                </a:solidFill>
              </a:rPr>
              <a:t>vs-</a:t>
            </a:r>
            <a:r>
              <a:rPr lang="en-US" altLang="zh-CN" dirty="0" err="1">
                <a:solidFill>
                  <a:srgbClr val="0066AE"/>
                </a:solidFill>
              </a:rPr>
              <a:t>ftpd</a:t>
            </a:r>
            <a:r>
              <a:rPr lang="zh-CN" altLang="en-US" dirty="0">
                <a:solidFill>
                  <a:srgbClr val="0066AE"/>
                </a:solidFill>
              </a:rPr>
              <a:t>、</a:t>
            </a:r>
            <a:r>
              <a:rPr lang="en-US" altLang="zh-CN" dirty="0" err="1">
                <a:solidFill>
                  <a:srgbClr val="0066AE"/>
                </a:solidFill>
              </a:rPr>
              <a:t>proftpd</a:t>
            </a:r>
            <a:endParaRPr lang="en-US" altLang="zh-CN" dirty="0">
              <a:solidFill>
                <a:srgbClr val="0066AE"/>
              </a:solidFill>
            </a:endParaRPr>
          </a:p>
          <a:p>
            <a:pPr eaLnBrk="1" hangingPunct="1"/>
            <a:r>
              <a:rPr lang="zh-CN" altLang="en-US" dirty="0">
                <a:solidFill>
                  <a:srgbClr val="0066AE"/>
                </a:solidFill>
              </a:rPr>
              <a:t>邮件服务器：</a:t>
            </a:r>
            <a:r>
              <a:rPr lang="en-US" altLang="zh-CN" dirty="0" err="1">
                <a:solidFill>
                  <a:srgbClr val="0066AE"/>
                </a:solidFill>
              </a:rPr>
              <a:t>sendmail</a:t>
            </a:r>
            <a:r>
              <a:rPr lang="zh-CN" altLang="en-US" dirty="0">
                <a:solidFill>
                  <a:srgbClr val="0066AE"/>
                </a:solidFill>
              </a:rPr>
              <a:t>、</a:t>
            </a:r>
            <a:r>
              <a:rPr lang="en-US" altLang="zh-CN" dirty="0" err="1">
                <a:solidFill>
                  <a:srgbClr val="0066AE"/>
                </a:solidFill>
              </a:rPr>
              <a:t>qmail</a:t>
            </a:r>
            <a:r>
              <a:rPr lang="zh-CN" altLang="en-US" dirty="0">
                <a:solidFill>
                  <a:srgbClr val="0066AE"/>
                </a:solidFill>
              </a:rPr>
              <a:t>、</a:t>
            </a:r>
            <a:r>
              <a:rPr lang="en-US" altLang="zh-CN" dirty="0" err="1">
                <a:solidFill>
                  <a:srgbClr val="0066AE"/>
                </a:solidFill>
              </a:rPr>
              <a:t>openwebmail</a:t>
            </a:r>
            <a:endParaRPr lang="en-US" altLang="zh-CN" dirty="0">
              <a:solidFill>
                <a:srgbClr val="0066AE"/>
              </a:solidFill>
            </a:endParaRPr>
          </a:p>
          <a:p>
            <a:pPr eaLnBrk="1" hangingPunct="1"/>
            <a:r>
              <a:rPr lang="zh-CN" altLang="en-US" dirty="0">
                <a:solidFill>
                  <a:srgbClr val="0066AE"/>
                </a:solidFill>
              </a:rPr>
              <a:t>域名服务器：</a:t>
            </a:r>
            <a:r>
              <a:rPr lang="en-US" altLang="zh-CN" dirty="0">
                <a:solidFill>
                  <a:srgbClr val="0066AE"/>
                </a:solidFill>
              </a:rPr>
              <a:t>bind </a:t>
            </a:r>
            <a:endParaRPr lang="en-US" altLang="zh-CN" dirty="0">
              <a:solidFill>
                <a:srgbClr val="0066AE"/>
              </a:solidFill>
            </a:endParaRPr>
          </a:p>
          <a:p>
            <a:pPr eaLnBrk="1" hangingPunct="1"/>
            <a:r>
              <a:rPr lang="zh-CN" altLang="en-US" dirty="0">
                <a:solidFill>
                  <a:srgbClr val="0066AE"/>
                </a:solidFill>
              </a:rPr>
              <a:t>代理服务器：</a:t>
            </a:r>
            <a:r>
              <a:rPr lang="en-US" altLang="zh-CN" dirty="0">
                <a:solidFill>
                  <a:srgbClr val="0066AE"/>
                </a:solidFill>
              </a:rPr>
              <a:t>squid</a:t>
            </a:r>
            <a:r>
              <a:rPr lang="zh-CN" altLang="en-US" dirty="0">
                <a:solidFill>
                  <a:srgbClr val="0066AE"/>
                </a:solidFill>
              </a:rPr>
              <a:t>、</a:t>
            </a:r>
            <a:r>
              <a:rPr lang="en-US" altLang="zh-CN" dirty="0">
                <a:solidFill>
                  <a:srgbClr val="0066AE"/>
                </a:solidFill>
              </a:rPr>
              <a:t>socket5</a:t>
            </a:r>
            <a:endParaRPr lang="en-US" altLang="zh-CN" dirty="0">
              <a:solidFill>
                <a:srgbClr val="0066AE"/>
              </a:solidFill>
            </a:endParaRPr>
          </a:p>
          <a:p>
            <a:pPr eaLnBrk="1" hangingPunct="1"/>
            <a:r>
              <a:rPr lang="zh-CN" altLang="en-US" dirty="0">
                <a:solidFill>
                  <a:srgbClr val="0066AE"/>
                </a:solidFill>
              </a:rPr>
              <a:t>文件服务器：</a:t>
            </a:r>
            <a:r>
              <a:rPr lang="en-US" altLang="zh-CN" dirty="0">
                <a:solidFill>
                  <a:srgbClr val="0066AE"/>
                </a:solidFill>
              </a:rPr>
              <a:t>samba</a:t>
            </a:r>
            <a:endParaRPr lang="en-US" altLang="zh-CN" dirty="0">
              <a:solidFill>
                <a:srgbClr val="0066AE"/>
              </a:solidFill>
            </a:endParaRPr>
          </a:p>
          <a:p>
            <a:pPr eaLnBrk="1" hangingPunct="1"/>
            <a:r>
              <a:rPr lang="en-US" altLang="zh-CN" dirty="0">
                <a:solidFill>
                  <a:srgbClr val="0066AE"/>
                </a:solidFill>
              </a:rPr>
              <a:t>DHCP </a:t>
            </a:r>
            <a:r>
              <a:rPr lang="zh-CN" altLang="en-US" dirty="0">
                <a:solidFill>
                  <a:srgbClr val="0066AE"/>
                </a:solidFill>
              </a:rPr>
              <a:t>服务器：</a:t>
            </a:r>
            <a:r>
              <a:rPr lang="en-US" altLang="zh-CN" dirty="0" err="1">
                <a:solidFill>
                  <a:srgbClr val="0066AE"/>
                </a:solidFill>
              </a:rPr>
              <a:t>dhcpd</a:t>
            </a:r>
            <a:endParaRPr lang="en-US" altLang="zh-CN" dirty="0">
              <a:solidFill>
                <a:srgbClr val="0066AE"/>
              </a:solidFill>
            </a:endParaRPr>
          </a:p>
          <a:p>
            <a:pPr eaLnBrk="1" hangingPunct="1"/>
            <a:r>
              <a:rPr lang="zh-CN" altLang="en-US" dirty="0">
                <a:solidFill>
                  <a:srgbClr val="0066AE"/>
                </a:solidFill>
              </a:rPr>
              <a:t>数据库服务器：</a:t>
            </a:r>
            <a:r>
              <a:rPr lang="en-US" altLang="zh-CN" dirty="0" err="1">
                <a:solidFill>
                  <a:srgbClr val="0066AE"/>
                </a:solidFill>
              </a:rPr>
              <a:t>mysql</a:t>
            </a:r>
            <a:r>
              <a:rPr lang="zh-CN" altLang="en-US" dirty="0">
                <a:solidFill>
                  <a:srgbClr val="0066AE"/>
                </a:solidFill>
              </a:rPr>
              <a:t>、</a:t>
            </a:r>
            <a:r>
              <a:rPr lang="en-US" altLang="zh-CN" dirty="0">
                <a:solidFill>
                  <a:srgbClr val="0066AE"/>
                </a:solidFill>
              </a:rPr>
              <a:t>oracle</a:t>
            </a:r>
            <a:endParaRPr lang="zh-CN" altLang="en-US" sz="1800" dirty="0">
              <a:solidFill>
                <a:srgbClr val="0066AE"/>
              </a:solidFill>
            </a:endParaRPr>
          </a:p>
        </p:txBody>
      </p:sp>
      <p:sp>
        <p:nvSpPr>
          <p:cNvPr id="5" name="矩形 4"/>
          <p:cNvSpPr/>
          <p:nvPr/>
        </p:nvSpPr>
        <p:spPr>
          <a:xfrm>
            <a:off x="539552" y="962675"/>
            <a:ext cx="571504" cy="51954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微软雅黑" panose="020B0503020204020204" pitchFamily="34" charset="-122"/>
                <a:ea typeface="微软雅黑" panose="020B0503020204020204" pitchFamily="34" charset="-122"/>
              </a:rPr>
              <a:t>02</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1182494" y="891237"/>
            <a:ext cx="6989906" cy="707886"/>
          </a:xfrm>
          <a:prstGeom prst="rect">
            <a:avLst/>
          </a:prstGeom>
        </p:spPr>
        <p:txBody>
          <a:bodyPr wrap="square">
            <a:spAutoFit/>
          </a:bodyPr>
          <a:lstStyle/>
          <a:p>
            <a:r>
              <a:rPr lang="zh-CN" altLang="en-US" sz="4000" dirty="0">
                <a:solidFill>
                  <a:schemeClr val="tx2">
                    <a:lumMod val="60000"/>
                    <a:lumOff val="40000"/>
                  </a:schemeClr>
                </a:solidFill>
                <a:latin typeface="微软雅黑" panose="020B0503020204020204" pitchFamily="34" charset="-122"/>
                <a:ea typeface="微软雅黑" panose="020B0503020204020204" pitchFamily="34" charset="-122"/>
              </a:rPr>
              <a:t>常用网络服务</a:t>
            </a:r>
            <a:endParaRPr lang="zh-CN" altLang="en-US" sz="4000" dirty="0">
              <a:solidFill>
                <a:schemeClr val="tx2">
                  <a:lumMod val="60000"/>
                  <a:lumOff val="40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网络服务器搭建</a:t>
            </a:r>
            <a:endParaRPr lang="zh-CN" altLang="en-US" dirty="0"/>
          </a:p>
        </p:txBody>
      </p:sp>
      <p:sp>
        <p:nvSpPr>
          <p:cNvPr id="4" name="Rectangle 3"/>
          <p:cNvSpPr>
            <a:spLocks noGrp="1" noChangeArrowheads="1"/>
          </p:cNvSpPr>
          <p:nvPr>
            <p:ph idx="1"/>
          </p:nvPr>
        </p:nvSpPr>
        <p:spPr>
          <a:xfrm>
            <a:off x="457200" y="1628800"/>
            <a:ext cx="8229600" cy="4680520"/>
          </a:xfrm>
        </p:spPr>
        <p:txBody>
          <a:bodyPr>
            <a:normAutofit fontScale="85000" lnSpcReduction="10000"/>
          </a:bodyPr>
          <a:lstStyle/>
          <a:p>
            <a:pPr eaLnBrk="1" hangingPunct="1"/>
            <a:r>
              <a:rPr lang="en-US" altLang="zh-CN" dirty="0">
                <a:solidFill>
                  <a:srgbClr val="0066AE"/>
                </a:solidFill>
              </a:rPr>
              <a:t>WWW</a:t>
            </a:r>
            <a:r>
              <a:rPr lang="zh-CN" altLang="en-US" dirty="0">
                <a:solidFill>
                  <a:srgbClr val="0066AE"/>
                </a:solidFill>
              </a:rPr>
              <a:t>（</a:t>
            </a:r>
            <a:r>
              <a:rPr lang="en-US" altLang="zh-CN" dirty="0">
                <a:solidFill>
                  <a:srgbClr val="0066AE"/>
                </a:solidFill>
              </a:rPr>
              <a:t>World Wide Web</a:t>
            </a:r>
            <a:r>
              <a:rPr lang="zh-CN" altLang="en-US" dirty="0">
                <a:solidFill>
                  <a:srgbClr val="0066AE"/>
                </a:solidFill>
              </a:rPr>
              <a:t>）服务，现在已经成为了</a:t>
            </a:r>
            <a:r>
              <a:rPr lang="en-US" altLang="zh-CN" dirty="0">
                <a:solidFill>
                  <a:srgbClr val="0066AE"/>
                </a:solidFill>
              </a:rPr>
              <a:t>Internet</a:t>
            </a:r>
            <a:r>
              <a:rPr lang="zh-CN" altLang="en-US" dirty="0">
                <a:solidFill>
                  <a:srgbClr val="0066AE"/>
                </a:solidFill>
              </a:rPr>
              <a:t>上最热门的服务之一，</a:t>
            </a:r>
            <a:r>
              <a:rPr lang="en-US" altLang="zh-CN" dirty="0">
                <a:solidFill>
                  <a:srgbClr val="0066AE"/>
                </a:solidFill>
              </a:rPr>
              <a:t>WWW</a:t>
            </a:r>
            <a:r>
              <a:rPr lang="zh-CN" altLang="en-US" dirty="0">
                <a:solidFill>
                  <a:srgbClr val="0066AE"/>
                </a:solidFill>
              </a:rPr>
              <a:t>是基于客户机</a:t>
            </a:r>
            <a:r>
              <a:rPr lang="en-US" altLang="zh-CN" dirty="0">
                <a:solidFill>
                  <a:srgbClr val="0066AE"/>
                </a:solidFill>
              </a:rPr>
              <a:t>/</a:t>
            </a:r>
            <a:r>
              <a:rPr lang="zh-CN" altLang="en-US" dirty="0">
                <a:solidFill>
                  <a:srgbClr val="0066AE"/>
                </a:solidFill>
              </a:rPr>
              <a:t>服务器方式的信息发现技术和超文本技术的综合。</a:t>
            </a:r>
            <a:r>
              <a:rPr lang="en-US" altLang="zh-CN" dirty="0">
                <a:solidFill>
                  <a:srgbClr val="0066AE"/>
                </a:solidFill>
              </a:rPr>
              <a:t>WWW</a:t>
            </a:r>
            <a:r>
              <a:rPr lang="zh-CN" altLang="en-US" dirty="0">
                <a:solidFill>
                  <a:srgbClr val="0066AE"/>
                </a:solidFill>
              </a:rPr>
              <a:t>服务器通过</a:t>
            </a:r>
            <a:r>
              <a:rPr lang="en-US" altLang="zh-CN" dirty="0">
                <a:solidFill>
                  <a:srgbClr val="0066AE"/>
                </a:solidFill>
              </a:rPr>
              <a:t>HTML</a:t>
            </a:r>
            <a:r>
              <a:rPr lang="zh-CN" altLang="en-US" dirty="0">
                <a:solidFill>
                  <a:srgbClr val="0066AE"/>
                </a:solidFill>
              </a:rPr>
              <a:t>超文本标记语言把信息组织成为图文并茂的超文本； </a:t>
            </a:r>
            <a:r>
              <a:rPr lang="en-US" altLang="zh-CN" dirty="0">
                <a:solidFill>
                  <a:srgbClr val="0066AE"/>
                </a:solidFill>
              </a:rPr>
              <a:t>WWW</a:t>
            </a:r>
            <a:r>
              <a:rPr lang="zh-CN" altLang="en-US" dirty="0">
                <a:solidFill>
                  <a:srgbClr val="0066AE"/>
                </a:solidFill>
              </a:rPr>
              <a:t>浏览器则为用户提供基于</a:t>
            </a:r>
            <a:r>
              <a:rPr lang="en-US" altLang="zh-CN" dirty="0">
                <a:solidFill>
                  <a:srgbClr val="0066AE"/>
                </a:solidFill>
              </a:rPr>
              <a:t>HTTP</a:t>
            </a:r>
            <a:r>
              <a:rPr lang="zh-CN" altLang="en-US" dirty="0">
                <a:solidFill>
                  <a:srgbClr val="0066AE"/>
                </a:solidFill>
              </a:rPr>
              <a:t>超文本传输协议的用户界面。用户使用</a:t>
            </a:r>
            <a:r>
              <a:rPr lang="en-US" altLang="zh-CN" dirty="0">
                <a:solidFill>
                  <a:srgbClr val="0066AE"/>
                </a:solidFill>
              </a:rPr>
              <a:t>WWW</a:t>
            </a:r>
            <a:r>
              <a:rPr lang="zh-CN" altLang="en-US" dirty="0">
                <a:solidFill>
                  <a:srgbClr val="0066AE"/>
                </a:solidFill>
              </a:rPr>
              <a:t>浏览器通过</a:t>
            </a:r>
            <a:r>
              <a:rPr lang="en-US" altLang="zh-CN" dirty="0">
                <a:solidFill>
                  <a:srgbClr val="0066AE"/>
                </a:solidFill>
              </a:rPr>
              <a:t>Internet</a:t>
            </a:r>
            <a:r>
              <a:rPr lang="zh-CN" altLang="en-US" dirty="0">
                <a:solidFill>
                  <a:srgbClr val="0066AE"/>
                </a:solidFill>
              </a:rPr>
              <a:t>访问远端</a:t>
            </a:r>
            <a:r>
              <a:rPr lang="en-US" altLang="zh-CN" dirty="0">
                <a:solidFill>
                  <a:srgbClr val="0066AE"/>
                </a:solidFill>
              </a:rPr>
              <a:t>WWW</a:t>
            </a:r>
            <a:r>
              <a:rPr lang="zh-CN" altLang="en-US" dirty="0">
                <a:solidFill>
                  <a:srgbClr val="0066AE"/>
                </a:solidFill>
              </a:rPr>
              <a:t>服器上的</a:t>
            </a:r>
            <a:r>
              <a:rPr lang="en-US" altLang="zh-CN" dirty="0">
                <a:solidFill>
                  <a:srgbClr val="0066AE"/>
                </a:solidFill>
              </a:rPr>
              <a:t>HTML</a:t>
            </a:r>
            <a:r>
              <a:rPr lang="zh-CN" altLang="en-US" dirty="0">
                <a:solidFill>
                  <a:srgbClr val="0066AE"/>
                </a:solidFill>
              </a:rPr>
              <a:t>超文本。</a:t>
            </a:r>
            <a:endParaRPr lang="en-US" altLang="zh-CN" dirty="0">
              <a:solidFill>
                <a:srgbClr val="0066AE"/>
              </a:solidFill>
            </a:endParaRPr>
          </a:p>
          <a:p>
            <a:r>
              <a:rPr lang="zh-CN" altLang="en-US" dirty="0">
                <a:solidFill>
                  <a:srgbClr val="0066AE"/>
                </a:solidFill>
              </a:rPr>
              <a:t>在</a:t>
            </a:r>
            <a:r>
              <a:rPr lang="en-US" altLang="zh-CN" dirty="0">
                <a:solidFill>
                  <a:srgbClr val="0066AE"/>
                </a:solidFill>
              </a:rPr>
              <a:t>Linux</a:t>
            </a:r>
            <a:r>
              <a:rPr lang="zh-CN" altLang="en-US" dirty="0">
                <a:solidFill>
                  <a:srgbClr val="0066AE"/>
                </a:solidFill>
              </a:rPr>
              <a:t>系统中常用的有：</a:t>
            </a:r>
            <a:endParaRPr lang="en-US" altLang="zh-CN" dirty="0">
              <a:solidFill>
                <a:srgbClr val="0066AE"/>
              </a:solidFill>
            </a:endParaRPr>
          </a:p>
          <a:p>
            <a:pPr lvl="1"/>
            <a:r>
              <a:rPr lang="en-US" altLang="zh-CN" dirty="0">
                <a:solidFill>
                  <a:srgbClr val="0066AE"/>
                </a:solidFill>
              </a:rPr>
              <a:t>Apache</a:t>
            </a:r>
            <a:endParaRPr lang="en-US" altLang="zh-CN" dirty="0">
              <a:solidFill>
                <a:srgbClr val="0066AE"/>
              </a:solidFill>
            </a:endParaRPr>
          </a:p>
          <a:p>
            <a:pPr lvl="1"/>
            <a:r>
              <a:rPr lang="en-US" altLang="zh-CN" dirty="0">
                <a:solidFill>
                  <a:srgbClr val="0066AE"/>
                </a:solidFill>
              </a:rPr>
              <a:t>Tomcat</a:t>
            </a:r>
            <a:endParaRPr lang="en-US" altLang="zh-CN" dirty="0">
              <a:solidFill>
                <a:srgbClr val="0066AE"/>
              </a:solidFill>
            </a:endParaRPr>
          </a:p>
          <a:p>
            <a:pPr lvl="1"/>
            <a:r>
              <a:rPr lang="en-US" altLang="zh-CN" dirty="0">
                <a:solidFill>
                  <a:srgbClr val="0066AE"/>
                </a:solidFill>
              </a:rPr>
              <a:t>Nginx</a:t>
            </a:r>
            <a:endParaRPr lang="zh-CN" altLang="en-US" dirty="0">
              <a:solidFill>
                <a:srgbClr val="0066AE"/>
              </a:solidFill>
            </a:endParaRPr>
          </a:p>
          <a:p>
            <a:pPr eaLnBrk="1" hangingPunct="1"/>
            <a:endParaRPr lang="zh-CN" altLang="en-US" dirty="0">
              <a:solidFill>
                <a:srgbClr val="0066AE"/>
              </a:solidFill>
            </a:endParaRPr>
          </a:p>
        </p:txBody>
      </p:sp>
      <p:sp>
        <p:nvSpPr>
          <p:cNvPr id="5" name="矩形 4"/>
          <p:cNvSpPr/>
          <p:nvPr/>
        </p:nvSpPr>
        <p:spPr>
          <a:xfrm>
            <a:off x="539552" y="962675"/>
            <a:ext cx="571504" cy="51954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微软雅黑" panose="020B0503020204020204" pitchFamily="34" charset="-122"/>
                <a:ea typeface="微软雅黑" panose="020B0503020204020204" pitchFamily="34" charset="-122"/>
              </a:rPr>
              <a:t>03</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1182494" y="891237"/>
            <a:ext cx="6989906" cy="707886"/>
          </a:xfrm>
          <a:prstGeom prst="rect">
            <a:avLst/>
          </a:prstGeom>
        </p:spPr>
        <p:txBody>
          <a:bodyPr wrap="square">
            <a:spAutoFit/>
          </a:bodyPr>
          <a:lstStyle/>
          <a:p>
            <a:r>
              <a:rPr lang="en-US" altLang="zh-CN" sz="4000" dirty="0">
                <a:solidFill>
                  <a:schemeClr val="tx2">
                    <a:lumMod val="60000"/>
                    <a:lumOff val="40000"/>
                  </a:schemeClr>
                </a:solidFill>
                <a:latin typeface="微软雅黑" panose="020B0503020204020204" pitchFamily="34" charset="-122"/>
                <a:ea typeface="微软雅黑" panose="020B0503020204020204" pitchFamily="34" charset="-122"/>
              </a:rPr>
              <a:t>Web Server</a:t>
            </a:r>
            <a:endParaRPr lang="zh-CN" altLang="en-US" sz="4000" dirty="0">
              <a:solidFill>
                <a:schemeClr val="tx2">
                  <a:lumMod val="60000"/>
                  <a:lumOff val="40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chemeClr val="tx1">
                    <a:lumMod val="75000"/>
                    <a:lumOff val="25000"/>
                  </a:schemeClr>
                </a:solidFill>
              </a:rPr>
              <a:t>目录页</a:t>
            </a:r>
            <a:endParaRPr lang="zh-CN" altLang="en-US" dirty="0">
              <a:solidFill>
                <a:schemeClr val="tx1">
                  <a:lumMod val="75000"/>
                  <a:lumOff val="25000"/>
                </a:schemeClr>
              </a:solidFill>
            </a:endParaRPr>
          </a:p>
        </p:txBody>
      </p:sp>
      <p:sp>
        <p:nvSpPr>
          <p:cNvPr id="58376" name="AutoShape 8" descr="http://t10.baidu.com/it/u=54498583,2293784462&amp;fm=23&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sp>
        <p:nvSpPr>
          <p:cNvPr id="58378" name="AutoShape 10" descr="http://t10.baidu.com/it/u=54498583,2293784462&amp;fm=23&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sp>
        <p:nvSpPr>
          <p:cNvPr id="58380" name="AutoShape 12" descr="http://t10.baidu.com/it/u=54498583,2293784462&amp;fm=21&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grpSp>
        <p:nvGrpSpPr>
          <p:cNvPr id="3" name="组合 2"/>
          <p:cNvGrpSpPr/>
          <p:nvPr/>
        </p:nvGrpSpPr>
        <p:grpSpPr>
          <a:xfrm>
            <a:off x="899594" y="1204069"/>
            <a:ext cx="6911975" cy="1098550"/>
            <a:chOff x="1071538" y="1982490"/>
            <a:chExt cx="6911975" cy="1098550"/>
          </a:xfrm>
        </p:grpSpPr>
        <p:grpSp>
          <p:nvGrpSpPr>
            <p:cNvPr id="9" name="Group 4"/>
            <p:cNvGrpSpPr/>
            <p:nvPr/>
          </p:nvGrpSpPr>
          <p:grpSpPr bwMode="auto">
            <a:xfrm>
              <a:off x="1071538" y="1988840"/>
              <a:ext cx="6911975" cy="1092200"/>
              <a:chOff x="0" y="0"/>
              <a:chExt cx="4354" cy="688"/>
            </a:xfrm>
          </p:grpSpPr>
          <p:sp>
            <p:nvSpPr>
              <p:cNvPr id="10" name="Rectangle 5"/>
              <p:cNvSpPr>
                <a:spLocks noChangeArrowheads="1"/>
              </p:cNvSpPr>
              <p:nvPr/>
            </p:nvSpPr>
            <p:spPr bwMode="auto">
              <a:xfrm>
                <a:off x="0" y="54"/>
                <a:ext cx="4354" cy="453"/>
              </a:xfrm>
              <a:prstGeom prst="rect">
                <a:avLst/>
              </a:prstGeom>
              <a:gradFill rotWithShape="1">
                <a:gsLst>
                  <a:gs pos="0">
                    <a:srgbClr val="DDDDDD"/>
                  </a:gs>
                  <a:gs pos="100000">
                    <a:srgbClr val="FFFFFF"/>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1" u="none" strike="noStrike" kern="0" cap="none" spc="0" normalizeH="0" baseline="0" noProof="0">
                  <a:ln>
                    <a:noFill/>
                  </a:ln>
                  <a:solidFill>
                    <a:srgbClr val="000000"/>
                  </a:solidFill>
                  <a:effectLst/>
                  <a:uLnTx/>
                  <a:uFillTx/>
                  <a:latin typeface="Arial" panose="020B0604020202020204" pitchFamily="34" charset="0"/>
                  <a:ea typeface="华文细黑" panose="02010600040101010101" pitchFamily="2" charset="-122"/>
                </a:endParaRPr>
              </a:p>
            </p:txBody>
          </p:sp>
          <p:sp>
            <p:nvSpPr>
              <p:cNvPr id="11" name="Rectangle 6"/>
              <p:cNvSpPr>
                <a:spLocks noChangeArrowheads="1"/>
              </p:cNvSpPr>
              <p:nvPr/>
            </p:nvSpPr>
            <p:spPr bwMode="auto">
              <a:xfrm>
                <a:off x="181" y="0"/>
                <a:ext cx="1497" cy="326"/>
              </a:xfrm>
              <a:prstGeom prst="rect">
                <a:avLst/>
              </a:prstGeom>
              <a:gradFill rotWithShape="1">
                <a:gsLst>
                  <a:gs pos="0">
                    <a:srgbClr val="333399"/>
                  </a:gs>
                  <a:gs pos="100000">
                    <a:srgbClr val="BBE0E3"/>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1" u="none" strike="noStrike" kern="0" cap="none" spc="0" normalizeH="0" baseline="0" noProof="0">
                  <a:ln>
                    <a:noFill/>
                  </a:ln>
                  <a:solidFill>
                    <a:srgbClr val="000000"/>
                  </a:solidFill>
                  <a:effectLst/>
                  <a:uLnTx/>
                  <a:uFillTx/>
                  <a:latin typeface="Arial" panose="020B0604020202020204" pitchFamily="34" charset="0"/>
                  <a:ea typeface="华文细黑" panose="02010600040101010101" pitchFamily="2" charset="-122"/>
                </a:endParaRPr>
              </a:p>
            </p:txBody>
          </p:sp>
          <p:sp>
            <p:nvSpPr>
              <p:cNvPr id="12" name="AutoShape 9"/>
              <p:cNvSpPr>
                <a:spLocks noChangeArrowheads="1"/>
              </p:cNvSpPr>
              <p:nvPr/>
            </p:nvSpPr>
            <p:spPr bwMode="auto">
              <a:xfrm>
                <a:off x="0" y="507"/>
                <a:ext cx="4354" cy="18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DDDDDD"/>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13" name="AutoShape 10"/>
              <p:cNvSpPr>
                <a:spLocks noChangeArrowheads="1"/>
              </p:cNvSpPr>
              <p:nvPr/>
            </p:nvSpPr>
            <p:spPr bwMode="auto">
              <a:xfrm>
                <a:off x="181" y="320"/>
                <a:ext cx="1497" cy="18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BBE0E3">
                      <a:alpha val="5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22" name="TextBox 1"/>
            <p:cNvSpPr txBox="1"/>
            <p:nvPr/>
          </p:nvSpPr>
          <p:spPr>
            <a:xfrm>
              <a:off x="1762101" y="1982490"/>
              <a:ext cx="1728787" cy="523875"/>
            </a:xfrm>
            <a:prstGeom prst="rect">
              <a:avLst/>
            </a:prstGeom>
            <a:noFill/>
          </p:spPr>
          <p:txBody>
            <a:bodyPr>
              <a:spAutoFit/>
            </a:bodyPr>
            <a:lstStyle/>
            <a:p>
              <a:pPr fontAlgn="base">
                <a:spcBef>
                  <a:spcPct val="0"/>
                </a:spcBef>
                <a:spcAft>
                  <a:spcPct val="0"/>
                </a:spcAft>
                <a:defRPr/>
              </a:pPr>
              <a:r>
                <a:rPr lang="zh-CN" altLang="en-US" sz="28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第一节</a:t>
              </a:r>
              <a:endParaRPr lang="zh-CN" altLang="en-US" sz="28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4" name="TextBox 64"/>
            <p:cNvSpPr txBox="1"/>
            <p:nvPr/>
          </p:nvSpPr>
          <p:spPr>
            <a:xfrm>
              <a:off x="4214788" y="2206327"/>
              <a:ext cx="3457575" cy="400050"/>
            </a:xfrm>
            <a:prstGeom prst="rect">
              <a:avLst/>
            </a:prstGeom>
            <a:noFill/>
          </p:spPr>
          <p:txBody>
            <a:bodyPr>
              <a:spAutoFit/>
            </a:bodyPr>
            <a:lstStyle/>
            <a:p>
              <a:pPr fontAlgn="base">
                <a:spcBef>
                  <a:spcPct val="0"/>
                </a:spcBef>
                <a:spcAft>
                  <a:spcPct val="0"/>
                </a:spcAft>
                <a:defRPr/>
              </a:pPr>
              <a:r>
                <a:rPr lang="en-US" altLang="zh-CN" sz="2000" b="1" dirty="0">
                  <a:solidFill>
                    <a:srgbClr val="FFFFFF">
                      <a:lumMod val="50000"/>
                    </a:srgbClr>
                  </a:solidFill>
                  <a:latin typeface="微软雅黑" panose="020B0503020204020204" pitchFamily="34" charset="-122"/>
                  <a:ea typeface="微软雅黑" panose="020B0503020204020204" pitchFamily="34" charset="-122"/>
                </a:rPr>
                <a:t>Linux </a:t>
              </a:r>
              <a:r>
                <a:rPr lang="zh-CN" altLang="en-US" sz="2000" b="1" dirty="0">
                  <a:solidFill>
                    <a:srgbClr val="FFFFFF">
                      <a:lumMod val="50000"/>
                    </a:srgbClr>
                  </a:solidFill>
                  <a:latin typeface="微软雅黑" panose="020B0503020204020204" pitchFamily="34" charset="-122"/>
                  <a:ea typeface="微软雅黑" panose="020B0503020204020204" pitchFamily="34" charset="-122"/>
                </a:rPr>
                <a:t>网络服务及安全概要</a:t>
              </a:r>
              <a:endParaRPr lang="zh-CN" altLang="en-US" sz="2000" b="1" dirty="0">
                <a:solidFill>
                  <a:srgbClr val="FFFFFF">
                    <a:lumMod val="50000"/>
                  </a:srgbClr>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899593" y="2570944"/>
            <a:ext cx="6911975" cy="1093787"/>
            <a:chOff x="1071538" y="4219501"/>
            <a:chExt cx="6911975" cy="1093787"/>
          </a:xfrm>
        </p:grpSpPr>
        <p:grpSp>
          <p:nvGrpSpPr>
            <p:cNvPr id="14" name="Group 11"/>
            <p:cNvGrpSpPr/>
            <p:nvPr/>
          </p:nvGrpSpPr>
          <p:grpSpPr bwMode="auto">
            <a:xfrm>
              <a:off x="1071538" y="4221088"/>
              <a:ext cx="6911975" cy="1092200"/>
              <a:chOff x="0" y="0"/>
              <a:chExt cx="4354" cy="688"/>
            </a:xfrm>
          </p:grpSpPr>
          <p:sp>
            <p:nvSpPr>
              <p:cNvPr id="15" name="Rectangle 12"/>
              <p:cNvSpPr>
                <a:spLocks noChangeArrowheads="1"/>
              </p:cNvSpPr>
              <p:nvPr/>
            </p:nvSpPr>
            <p:spPr bwMode="auto">
              <a:xfrm>
                <a:off x="0" y="54"/>
                <a:ext cx="4354" cy="453"/>
              </a:xfrm>
              <a:prstGeom prst="rect">
                <a:avLst/>
              </a:prstGeom>
              <a:gradFill rotWithShape="1">
                <a:gsLst>
                  <a:gs pos="0">
                    <a:srgbClr val="DDDDDD"/>
                  </a:gs>
                  <a:gs pos="100000">
                    <a:srgbClr val="FFFFFF"/>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1" u="none" strike="noStrike" kern="0" cap="none" spc="0" normalizeH="0" baseline="0" noProof="0">
                  <a:ln>
                    <a:noFill/>
                  </a:ln>
                  <a:solidFill>
                    <a:srgbClr val="000000"/>
                  </a:solidFill>
                  <a:effectLst/>
                  <a:uLnTx/>
                  <a:uFillTx/>
                  <a:latin typeface="Arial" panose="020B0604020202020204" pitchFamily="34" charset="0"/>
                  <a:ea typeface="华文细黑" panose="02010600040101010101" pitchFamily="2" charset="-122"/>
                </a:endParaRPr>
              </a:p>
            </p:txBody>
          </p:sp>
          <p:sp>
            <p:nvSpPr>
              <p:cNvPr id="17" name="Rectangle 13"/>
              <p:cNvSpPr>
                <a:spLocks noChangeArrowheads="1"/>
              </p:cNvSpPr>
              <p:nvPr/>
            </p:nvSpPr>
            <p:spPr bwMode="auto">
              <a:xfrm>
                <a:off x="181" y="0"/>
                <a:ext cx="1497" cy="326"/>
              </a:xfrm>
              <a:prstGeom prst="rect">
                <a:avLst/>
              </a:prstGeom>
              <a:gradFill rotWithShape="1">
                <a:gsLst>
                  <a:gs pos="0">
                    <a:srgbClr val="333399"/>
                  </a:gs>
                  <a:gs pos="100000">
                    <a:srgbClr val="BBE0E3"/>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1" u="none" strike="noStrike" kern="0" cap="none" spc="0" normalizeH="0" baseline="0" noProof="0">
                  <a:ln>
                    <a:noFill/>
                  </a:ln>
                  <a:solidFill>
                    <a:srgbClr val="000000"/>
                  </a:solidFill>
                  <a:effectLst/>
                  <a:uLnTx/>
                  <a:uFillTx/>
                  <a:latin typeface="Arial" panose="020B0604020202020204" pitchFamily="34" charset="0"/>
                  <a:ea typeface="华文细黑" panose="02010600040101010101" pitchFamily="2" charset="-122"/>
                </a:endParaRPr>
              </a:p>
            </p:txBody>
          </p:sp>
          <p:sp>
            <p:nvSpPr>
              <p:cNvPr id="20" name="AutoShape 16"/>
              <p:cNvSpPr>
                <a:spLocks noChangeArrowheads="1"/>
              </p:cNvSpPr>
              <p:nvPr/>
            </p:nvSpPr>
            <p:spPr bwMode="auto">
              <a:xfrm>
                <a:off x="0" y="507"/>
                <a:ext cx="4354" cy="18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DDDDDD"/>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21" name="AutoShape 17"/>
              <p:cNvSpPr>
                <a:spLocks noChangeArrowheads="1"/>
              </p:cNvSpPr>
              <p:nvPr/>
            </p:nvSpPr>
            <p:spPr bwMode="auto">
              <a:xfrm>
                <a:off x="181" y="320"/>
                <a:ext cx="1497" cy="18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BBE0E3">
                      <a:alpha val="5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23" name="TextBox 65"/>
            <p:cNvSpPr txBox="1"/>
            <p:nvPr/>
          </p:nvSpPr>
          <p:spPr>
            <a:xfrm>
              <a:off x="1771626" y="4219501"/>
              <a:ext cx="1728787" cy="523875"/>
            </a:xfrm>
            <a:prstGeom prst="rect">
              <a:avLst/>
            </a:prstGeom>
            <a:noFill/>
          </p:spPr>
          <p:txBody>
            <a:bodyPr>
              <a:spAutoFit/>
            </a:bodyPr>
            <a:lstStyle/>
            <a:p>
              <a:pPr fontAlgn="base">
                <a:spcBef>
                  <a:spcPct val="0"/>
                </a:spcBef>
                <a:spcAft>
                  <a:spcPct val="0"/>
                </a:spcAft>
                <a:defRPr/>
              </a:pPr>
              <a:r>
                <a:rPr lang="zh-CN" altLang="en-US" sz="28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第二节</a:t>
              </a:r>
              <a:endParaRPr lang="zh-CN" altLang="en-US" sz="28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5" name="TextBox 69"/>
            <p:cNvSpPr txBox="1"/>
            <p:nvPr/>
          </p:nvSpPr>
          <p:spPr>
            <a:xfrm>
              <a:off x="4229076" y="4438576"/>
              <a:ext cx="3457575" cy="400050"/>
            </a:xfrm>
            <a:prstGeom prst="rect">
              <a:avLst/>
            </a:prstGeom>
            <a:noFill/>
          </p:spPr>
          <p:txBody>
            <a:bodyPr>
              <a:spAutoFit/>
            </a:bodyPr>
            <a:lstStyle/>
            <a:p>
              <a:pPr fontAlgn="base">
                <a:spcBef>
                  <a:spcPct val="0"/>
                </a:spcBef>
                <a:spcAft>
                  <a:spcPct val="0"/>
                </a:spcAft>
                <a:defRPr/>
              </a:pPr>
              <a:r>
                <a:rPr lang="zh-CN" altLang="en-US" sz="2000" b="1" dirty="0">
                  <a:solidFill>
                    <a:srgbClr val="FFFFFF">
                      <a:lumMod val="50000"/>
                    </a:srgbClr>
                  </a:solidFill>
                  <a:latin typeface="微软雅黑" panose="020B0503020204020204" pitchFamily="34" charset="-122"/>
                  <a:ea typeface="微软雅黑" panose="020B0503020204020204" pitchFamily="34" charset="-122"/>
                </a:rPr>
                <a:t>网络服务管理模式</a:t>
              </a:r>
              <a:endParaRPr lang="zh-CN" altLang="en-US" sz="2000" b="1" dirty="0">
                <a:solidFill>
                  <a:srgbClr val="FFFFFF">
                    <a:lumMod val="50000"/>
                  </a:srgbClr>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899592" y="3933056"/>
            <a:ext cx="6911975" cy="1093787"/>
            <a:chOff x="1071538" y="4219501"/>
            <a:chExt cx="6911975" cy="1093787"/>
          </a:xfrm>
        </p:grpSpPr>
        <p:grpSp>
          <p:nvGrpSpPr>
            <p:cNvPr id="34" name="Group 11"/>
            <p:cNvGrpSpPr/>
            <p:nvPr/>
          </p:nvGrpSpPr>
          <p:grpSpPr bwMode="auto">
            <a:xfrm>
              <a:off x="1071538" y="4221088"/>
              <a:ext cx="6911975" cy="1092200"/>
              <a:chOff x="0" y="0"/>
              <a:chExt cx="4354" cy="688"/>
            </a:xfrm>
          </p:grpSpPr>
          <p:sp>
            <p:nvSpPr>
              <p:cNvPr id="37" name="Rectangle 12"/>
              <p:cNvSpPr>
                <a:spLocks noChangeArrowheads="1"/>
              </p:cNvSpPr>
              <p:nvPr/>
            </p:nvSpPr>
            <p:spPr bwMode="auto">
              <a:xfrm>
                <a:off x="0" y="54"/>
                <a:ext cx="4354" cy="453"/>
              </a:xfrm>
              <a:prstGeom prst="rect">
                <a:avLst/>
              </a:prstGeom>
              <a:gradFill rotWithShape="1">
                <a:gsLst>
                  <a:gs pos="0">
                    <a:srgbClr val="DDDDDD"/>
                  </a:gs>
                  <a:gs pos="100000">
                    <a:srgbClr val="FFFFFF"/>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1" u="none" strike="noStrike" kern="0" cap="none" spc="0" normalizeH="0" baseline="0" noProof="0">
                  <a:ln>
                    <a:noFill/>
                  </a:ln>
                  <a:solidFill>
                    <a:srgbClr val="000000"/>
                  </a:solidFill>
                  <a:effectLst/>
                  <a:uLnTx/>
                  <a:uFillTx/>
                  <a:latin typeface="Arial" panose="020B0604020202020204" pitchFamily="34" charset="0"/>
                  <a:ea typeface="华文细黑" panose="02010600040101010101" pitchFamily="2" charset="-122"/>
                </a:endParaRPr>
              </a:p>
            </p:txBody>
          </p:sp>
          <p:sp>
            <p:nvSpPr>
              <p:cNvPr id="38" name="Rectangle 13"/>
              <p:cNvSpPr>
                <a:spLocks noChangeArrowheads="1"/>
              </p:cNvSpPr>
              <p:nvPr/>
            </p:nvSpPr>
            <p:spPr bwMode="auto">
              <a:xfrm>
                <a:off x="181" y="0"/>
                <a:ext cx="1497" cy="326"/>
              </a:xfrm>
              <a:prstGeom prst="rect">
                <a:avLst/>
              </a:prstGeom>
              <a:gradFill rotWithShape="1">
                <a:gsLst>
                  <a:gs pos="0">
                    <a:srgbClr val="333399"/>
                  </a:gs>
                  <a:gs pos="100000">
                    <a:srgbClr val="BBE0E3"/>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1" u="none" strike="noStrike" kern="0" cap="none" spc="0" normalizeH="0" baseline="0" noProof="0">
                  <a:ln>
                    <a:noFill/>
                  </a:ln>
                  <a:solidFill>
                    <a:srgbClr val="000000"/>
                  </a:solidFill>
                  <a:effectLst/>
                  <a:uLnTx/>
                  <a:uFillTx/>
                  <a:latin typeface="Arial" panose="020B0604020202020204" pitchFamily="34" charset="0"/>
                  <a:ea typeface="华文细黑" panose="02010600040101010101" pitchFamily="2" charset="-122"/>
                </a:endParaRPr>
              </a:p>
            </p:txBody>
          </p:sp>
          <p:sp>
            <p:nvSpPr>
              <p:cNvPr id="39" name="AutoShape 16"/>
              <p:cNvSpPr>
                <a:spLocks noChangeArrowheads="1"/>
              </p:cNvSpPr>
              <p:nvPr/>
            </p:nvSpPr>
            <p:spPr bwMode="auto">
              <a:xfrm>
                <a:off x="0" y="507"/>
                <a:ext cx="4354" cy="18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DDDDDD"/>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40" name="AutoShape 17"/>
              <p:cNvSpPr>
                <a:spLocks noChangeArrowheads="1"/>
              </p:cNvSpPr>
              <p:nvPr/>
            </p:nvSpPr>
            <p:spPr bwMode="auto">
              <a:xfrm>
                <a:off x="181" y="320"/>
                <a:ext cx="1497" cy="18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BBE0E3">
                      <a:alpha val="5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35" name="TextBox 65"/>
            <p:cNvSpPr txBox="1"/>
            <p:nvPr/>
          </p:nvSpPr>
          <p:spPr>
            <a:xfrm>
              <a:off x="1771626" y="4219501"/>
              <a:ext cx="1728787" cy="523875"/>
            </a:xfrm>
            <a:prstGeom prst="rect">
              <a:avLst/>
            </a:prstGeom>
            <a:noFill/>
          </p:spPr>
          <p:txBody>
            <a:bodyPr>
              <a:spAutoFit/>
            </a:bodyPr>
            <a:lstStyle/>
            <a:p>
              <a:pPr fontAlgn="base">
                <a:spcBef>
                  <a:spcPct val="0"/>
                </a:spcBef>
                <a:spcAft>
                  <a:spcPct val="0"/>
                </a:spcAft>
                <a:defRPr/>
              </a:pPr>
              <a:r>
                <a:rPr lang="zh-CN" altLang="en-US" sz="28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第三节</a:t>
              </a:r>
              <a:endParaRPr lang="zh-CN" altLang="en-US" sz="28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6" name="TextBox 69"/>
            <p:cNvSpPr txBox="1"/>
            <p:nvPr/>
          </p:nvSpPr>
          <p:spPr>
            <a:xfrm>
              <a:off x="4229076" y="4438576"/>
              <a:ext cx="3457575" cy="400050"/>
            </a:xfrm>
            <a:prstGeom prst="rect">
              <a:avLst/>
            </a:prstGeom>
            <a:noFill/>
          </p:spPr>
          <p:txBody>
            <a:bodyPr>
              <a:spAutoFit/>
            </a:bodyPr>
            <a:lstStyle/>
            <a:p>
              <a:pPr fontAlgn="base">
                <a:spcBef>
                  <a:spcPct val="0"/>
                </a:spcBef>
                <a:spcAft>
                  <a:spcPct val="0"/>
                </a:spcAft>
                <a:defRPr/>
              </a:pPr>
              <a:r>
                <a:rPr lang="zh-CN" altLang="en-US" sz="2000" b="1" dirty="0">
                  <a:solidFill>
                    <a:srgbClr val="FFFFFF">
                      <a:lumMod val="50000"/>
                    </a:srgbClr>
                  </a:solidFill>
                  <a:latin typeface="微软雅黑" panose="020B0503020204020204" pitchFamily="34" charset="-122"/>
                  <a:ea typeface="微软雅黑" panose="020B0503020204020204" pitchFamily="34" charset="-122"/>
                </a:rPr>
                <a:t>防火墙系统</a:t>
              </a:r>
              <a:endParaRPr lang="zh-CN" altLang="en-US" sz="2000" b="1" dirty="0">
                <a:solidFill>
                  <a:srgbClr val="FFFFFF">
                    <a:lumMod val="50000"/>
                  </a:srgbClr>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899592" y="5314182"/>
            <a:ext cx="6911975" cy="1093787"/>
            <a:chOff x="1071538" y="4219501"/>
            <a:chExt cx="6911975" cy="1093787"/>
          </a:xfrm>
        </p:grpSpPr>
        <p:grpSp>
          <p:nvGrpSpPr>
            <p:cNvPr id="55" name="Group 11"/>
            <p:cNvGrpSpPr/>
            <p:nvPr/>
          </p:nvGrpSpPr>
          <p:grpSpPr bwMode="auto">
            <a:xfrm>
              <a:off x="1071538" y="4221088"/>
              <a:ext cx="6911975" cy="1092200"/>
              <a:chOff x="0" y="0"/>
              <a:chExt cx="4354" cy="688"/>
            </a:xfrm>
          </p:grpSpPr>
          <p:sp>
            <p:nvSpPr>
              <p:cNvPr id="58" name="Rectangle 12"/>
              <p:cNvSpPr>
                <a:spLocks noChangeArrowheads="1"/>
              </p:cNvSpPr>
              <p:nvPr/>
            </p:nvSpPr>
            <p:spPr bwMode="auto">
              <a:xfrm>
                <a:off x="0" y="54"/>
                <a:ext cx="4354" cy="453"/>
              </a:xfrm>
              <a:prstGeom prst="rect">
                <a:avLst/>
              </a:prstGeom>
              <a:gradFill rotWithShape="1">
                <a:gsLst>
                  <a:gs pos="0">
                    <a:srgbClr val="DDDDDD"/>
                  </a:gs>
                  <a:gs pos="100000">
                    <a:srgbClr val="FFFFFF"/>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1" u="none" strike="noStrike" kern="0" cap="none" spc="0" normalizeH="0" baseline="0" noProof="0">
                  <a:ln>
                    <a:noFill/>
                  </a:ln>
                  <a:solidFill>
                    <a:srgbClr val="000000"/>
                  </a:solidFill>
                  <a:effectLst/>
                  <a:uLnTx/>
                  <a:uFillTx/>
                  <a:latin typeface="Arial" panose="020B0604020202020204" pitchFamily="34" charset="0"/>
                  <a:ea typeface="华文细黑" panose="02010600040101010101" pitchFamily="2" charset="-122"/>
                </a:endParaRPr>
              </a:p>
            </p:txBody>
          </p:sp>
          <p:sp>
            <p:nvSpPr>
              <p:cNvPr id="59" name="Rectangle 13"/>
              <p:cNvSpPr>
                <a:spLocks noChangeArrowheads="1"/>
              </p:cNvSpPr>
              <p:nvPr/>
            </p:nvSpPr>
            <p:spPr bwMode="auto">
              <a:xfrm>
                <a:off x="181" y="0"/>
                <a:ext cx="1497" cy="326"/>
              </a:xfrm>
              <a:prstGeom prst="rect">
                <a:avLst/>
              </a:prstGeom>
              <a:gradFill rotWithShape="1">
                <a:gsLst>
                  <a:gs pos="0">
                    <a:srgbClr val="333399"/>
                  </a:gs>
                  <a:gs pos="100000">
                    <a:srgbClr val="BBE0E3"/>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1" u="none" strike="noStrike" kern="0" cap="none" spc="0" normalizeH="0" baseline="0" noProof="0">
                  <a:ln>
                    <a:noFill/>
                  </a:ln>
                  <a:solidFill>
                    <a:srgbClr val="000000"/>
                  </a:solidFill>
                  <a:effectLst/>
                  <a:uLnTx/>
                  <a:uFillTx/>
                  <a:latin typeface="Arial" panose="020B0604020202020204" pitchFamily="34" charset="0"/>
                  <a:ea typeface="华文细黑" panose="02010600040101010101" pitchFamily="2" charset="-122"/>
                </a:endParaRPr>
              </a:p>
            </p:txBody>
          </p:sp>
          <p:sp>
            <p:nvSpPr>
              <p:cNvPr id="60" name="AutoShape 16"/>
              <p:cNvSpPr>
                <a:spLocks noChangeArrowheads="1"/>
              </p:cNvSpPr>
              <p:nvPr/>
            </p:nvSpPr>
            <p:spPr bwMode="auto">
              <a:xfrm>
                <a:off x="0" y="507"/>
                <a:ext cx="4354" cy="18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DDDDDD"/>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61" name="AutoShape 17"/>
              <p:cNvSpPr>
                <a:spLocks noChangeArrowheads="1"/>
              </p:cNvSpPr>
              <p:nvPr/>
            </p:nvSpPr>
            <p:spPr bwMode="auto">
              <a:xfrm>
                <a:off x="181" y="320"/>
                <a:ext cx="1497" cy="18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BBE0E3">
                      <a:alpha val="5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56" name="TextBox 65"/>
            <p:cNvSpPr txBox="1"/>
            <p:nvPr/>
          </p:nvSpPr>
          <p:spPr>
            <a:xfrm>
              <a:off x="1771626" y="4219501"/>
              <a:ext cx="1728787" cy="523875"/>
            </a:xfrm>
            <a:prstGeom prst="rect">
              <a:avLst/>
            </a:prstGeom>
            <a:noFill/>
          </p:spPr>
          <p:txBody>
            <a:bodyPr>
              <a:spAutoFit/>
            </a:bodyPr>
            <a:lstStyle/>
            <a:p>
              <a:pPr fontAlgn="base">
                <a:spcBef>
                  <a:spcPct val="0"/>
                </a:spcBef>
                <a:spcAft>
                  <a:spcPct val="0"/>
                </a:spcAft>
                <a:defRPr/>
              </a:pPr>
              <a:r>
                <a:rPr lang="zh-CN" altLang="en-US" sz="28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第四节</a:t>
              </a:r>
              <a:endParaRPr lang="zh-CN" altLang="en-US" sz="28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7" name="TextBox 69"/>
            <p:cNvSpPr txBox="1"/>
            <p:nvPr/>
          </p:nvSpPr>
          <p:spPr>
            <a:xfrm>
              <a:off x="4229076" y="4438576"/>
              <a:ext cx="3457575" cy="400050"/>
            </a:xfrm>
            <a:prstGeom prst="rect">
              <a:avLst/>
            </a:prstGeom>
            <a:noFill/>
          </p:spPr>
          <p:txBody>
            <a:bodyPr>
              <a:spAutoFit/>
            </a:bodyPr>
            <a:lstStyle/>
            <a:p>
              <a:pPr fontAlgn="base">
                <a:spcBef>
                  <a:spcPct val="0"/>
                </a:spcBef>
                <a:spcAft>
                  <a:spcPct val="0"/>
                </a:spcAft>
                <a:defRPr/>
              </a:pPr>
              <a:r>
                <a:rPr lang="en-US" altLang="zh-CN" sz="2000" b="1" dirty="0">
                  <a:solidFill>
                    <a:srgbClr val="FFFFFF">
                      <a:lumMod val="50000"/>
                    </a:srgbClr>
                  </a:solidFill>
                  <a:latin typeface="微软雅黑" panose="020B0503020204020204" pitchFamily="34" charset="-122"/>
                  <a:ea typeface="微软雅黑" panose="020B0503020204020204" pitchFamily="34" charset="-122"/>
                </a:rPr>
                <a:t>Linux </a:t>
              </a:r>
              <a:r>
                <a:rPr lang="zh-CN" altLang="en-US" sz="2000" b="1" dirty="0">
                  <a:solidFill>
                    <a:srgbClr val="FFFFFF">
                      <a:lumMod val="50000"/>
                    </a:srgbClr>
                  </a:solidFill>
                  <a:latin typeface="微软雅黑" panose="020B0503020204020204" pitchFamily="34" charset="-122"/>
                  <a:ea typeface="微软雅黑" panose="020B0503020204020204" pitchFamily="34" charset="-122"/>
                </a:rPr>
                <a:t>系统安装</a:t>
              </a:r>
              <a:endParaRPr lang="zh-CN" altLang="en-US" sz="2000" b="1" dirty="0">
                <a:solidFill>
                  <a:srgbClr val="FFFFFF">
                    <a:lumMod val="50000"/>
                  </a:srgbClr>
                </a:solidFill>
                <a:latin typeface="微软雅黑" panose="020B0503020204020204" pitchFamily="34" charset="-122"/>
                <a:ea typeface="微软雅黑" panose="020B0503020204020204" pitchFamily="34" charset="-122"/>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网络服务器搭建</a:t>
            </a:r>
            <a:endParaRPr lang="zh-CN" altLang="en-US" dirty="0"/>
          </a:p>
        </p:txBody>
      </p:sp>
      <p:sp>
        <p:nvSpPr>
          <p:cNvPr id="4" name="Rectangle 3"/>
          <p:cNvSpPr>
            <a:spLocks noGrp="1" noChangeArrowheads="1"/>
          </p:cNvSpPr>
          <p:nvPr>
            <p:ph idx="1"/>
          </p:nvPr>
        </p:nvSpPr>
        <p:spPr>
          <a:xfrm>
            <a:off x="457200" y="1628800"/>
            <a:ext cx="8229600" cy="4680520"/>
          </a:xfrm>
        </p:spPr>
        <p:txBody>
          <a:bodyPr>
            <a:normAutofit fontScale="85000" lnSpcReduction="10000"/>
          </a:bodyPr>
          <a:lstStyle/>
          <a:p>
            <a:r>
              <a:rPr lang="en-US" altLang="zh-CN" dirty="0">
                <a:solidFill>
                  <a:srgbClr val="0066AE"/>
                </a:solidFill>
              </a:rPr>
              <a:t>Apache</a:t>
            </a:r>
            <a:endParaRPr lang="en-US" altLang="zh-CN" dirty="0">
              <a:solidFill>
                <a:srgbClr val="0066AE"/>
              </a:solidFill>
            </a:endParaRPr>
          </a:p>
          <a:p>
            <a:pPr lvl="1"/>
            <a:r>
              <a:rPr lang="en-US" altLang="zh-CN" dirty="0">
                <a:solidFill>
                  <a:srgbClr val="0066AE"/>
                </a:solidFill>
              </a:rPr>
              <a:t>Apache HTTP Server</a:t>
            </a:r>
            <a:r>
              <a:rPr lang="zh-CN" altLang="en-US" dirty="0">
                <a:solidFill>
                  <a:srgbClr val="0066AE"/>
                </a:solidFill>
              </a:rPr>
              <a:t>（简称</a:t>
            </a:r>
            <a:r>
              <a:rPr lang="en-US" altLang="zh-CN" dirty="0">
                <a:solidFill>
                  <a:srgbClr val="0066AE"/>
                </a:solidFill>
              </a:rPr>
              <a:t>Apache</a:t>
            </a:r>
            <a:r>
              <a:rPr lang="zh-CN" altLang="en-US" dirty="0">
                <a:solidFill>
                  <a:srgbClr val="0066AE"/>
                </a:solidFill>
              </a:rPr>
              <a:t>）是</a:t>
            </a:r>
            <a:r>
              <a:rPr lang="en-US" altLang="zh-CN" dirty="0">
                <a:solidFill>
                  <a:srgbClr val="0066AE"/>
                </a:solidFill>
              </a:rPr>
              <a:t>Apache</a:t>
            </a:r>
            <a:r>
              <a:rPr lang="zh-CN" altLang="en-US" dirty="0">
                <a:solidFill>
                  <a:srgbClr val="0066AE"/>
                </a:solidFill>
              </a:rPr>
              <a:t>软件基金会的一个开放源码的网页服务器，可以在大多数计算机操作系统中运行，由于其多平台和安全性被广泛使用，是最流行的</a:t>
            </a:r>
            <a:r>
              <a:rPr lang="en-US" altLang="zh-CN" dirty="0">
                <a:solidFill>
                  <a:srgbClr val="0066AE"/>
                </a:solidFill>
              </a:rPr>
              <a:t>Web</a:t>
            </a:r>
            <a:r>
              <a:rPr lang="zh-CN" altLang="en-US" dirty="0">
                <a:solidFill>
                  <a:srgbClr val="0066AE"/>
                </a:solidFill>
              </a:rPr>
              <a:t>服务器端软件之一。它快速、可靠并且可通过简单的</a:t>
            </a:r>
            <a:r>
              <a:rPr lang="en-US" altLang="zh-CN" dirty="0">
                <a:solidFill>
                  <a:srgbClr val="0066AE"/>
                </a:solidFill>
              </a:rPr>
              <a:t>API</a:t>
            </a:r>
            <a:r>
              <a:rPr lang="zh-CN" altLang="en-US" dirty="0">
                <a:solidFill>
                  <a:srgbClr val="0066AE"/>
                </a:solidFill>
              </a:rPr>
              <a:t>扩展，将</a:t>
            </a:r>
            <a:r>
              <a:rPr lang="en-US" altLang="zh-CN" dirty="0">
                <a:solidFill>
                  <a:srgbClr val="0066AE"/>
                </a:solidFill>
              </a:rPr>
              <a:t>PHP</a:t>
            </a:r>
            <a:r>
              <a:rPr lang="zh-CN" altLang="en-US" dirty="0">
                <a:solidFill>
                  <a:srgbClr val="0066AE"/>
                </a:solidFill>
              </a:rPr>
              <a:t>、</a:t>
            </a:r>
            <a:r>
              <a:rPr lang="en-US" altLang="zh-CN" dirty="0">
                <a:solidFill>
                  <a:srgbClr val="0066AE"/>
                </a:solidFill>
              </a:rPr>
              <a:t>Perl</a:t>
            </a:r>
            <a:r>
              <a:rPr lang="zh-CN" altLang="en-US" dirty="0">
                <a:solidFill>
                  <a:srgbClr val="0066AE"/>
                </a:solidFill>
              </a:rPr>
              <a:t>、</a:t>
            </a:r>
            <a:r>
              <a:rPr lang="en-US" altLang="zh-CN" dirty="0">
                <a:solidFill>
                  <a:srgbClr val="0066AE"/>
                </a:solidFill>
              </a:rPr>
              <a:t>Python</a:t>
            </a:r>
            <a:r>
              <a:rPr lang="zh-CN" altLang="en-US" dirty="0">
                <a:solidFill>
                  <a:srgbClr val="0066AE"/>
                </a:solidFill>
              </a:rPr>
              <a:t>等解释器编译到服务器中。</a:t>
            </a:r>
            <a:endParaRPr lang="en-US" altLang="zh-CN" dirty="0">
              <a:solidFill>
                <a:srgbClr val="0066AE"/>
              </a:solidFill>
            </a:endParaRPr>
          </a:p>
          <a:p>
            <a:pPr lvl="1"/>
            <a:r>
              <a:rPr lang="en-US" altLang="zh-CN" dirty="0">
                <a:solidFill>
                  <a:srgbClr val="0066AE"/>
                </a:solidFill>
              </a:rPr>
              <a:t>Apache HTTP</a:t>
            </a:r>
            <a:r>
              <a:rPr lang="zh-CN" altLang="en-US" dirty="0">
                <a:solidFill>
                  <a:srgbClr val="0066AE"/>
                </a:solidFill>
              </a:rPr>
              <a:t>服务器是一个模块化的服务器，源于</a:t>
            </a:r>
            <a:r>
              <a:rPr lang="en-US" altLang="zh-CN" dirty="0" err="1">
                <a:solidFill>
                  <a:srgbClr val="0066AE"/>
                </a:solidFill>
              </a:rPr>
              <a:t>NCSAhttpd</a:t>
            </a:r>
            <a:r>
              <a:rPr lang="zh-CN" altLang="en-US" dirty="0">
                <a:solidFill>
                  <a:srgbClr val="0066AE"/>
                </a:solidFill>
              </a:rPr>
              <a:t>服务器，经过多次修改，成为世界使用排名第一的</a:t>
            </a:r>
            <a:r>
              <a:rPr lang="en-US" altLang="zh-CN" dirty="0">
                <a:solidFill>
                  <a:srgbClr val="0066AE"/>
                </a:solidFill>
              </a:rPr>
              <a:t>Web</a:t>
            </a:r>
            <a:r>
              <a:rPr lang="zh-CN" altLang="en-US" dirty="0">
                <a:solidFill>
                  <a:srgbClr val="0066AE"/>
                </a:solidFill>
              </a:rPr>
              <a:t>服务器软件。</a:t>
            </a:r>
            <a:endParaRPr lang="en-US" altLang="zh-CN" dirty="0">
              <a:solidFill>
                <a:srgbClr val="0066AE"/>
              </a:solidFill>
            </a:endParaRPr>
          </a:p>
          <a:p>
            <a:pPr lvl="1"/>
            <a:r>
              <a:rPr lang="zh-CN" altLang="en-US" dirty="0">
                <a:solidFill>
                  <a:srgbClr val="0066AE"/>
                </a:solidFill>
              </a:rPr>
              <a:t>安装：</a:t>
            </a:r>
            <a:endParaRPr lang="en-US" altLang="zh-CN" dirty="0">
              <a:solidFill>
                <a:srgbClr val="0066AE"/>
              </a:solidFill>
            </a:endParaRPr>
          </a:p>
          <a:p>
            <a:pPr lvl="2"/>
            <a:r>
              <a:rPr lang="en-US" altLang="zh-CN" dirty="0">
                <a:solidFill>
                  <a:srgbClr val="0066AE"/>
                </a:solidFill>
              </a:rPr>
              <a:t>apt install apache2</a:t>
            </a:r>
            <a:r>
              <a:rPr lang="zh-CN" altLang="en-US" dirty="0">
                <a:solidFill>
                  <a:srgbClr val="0066AE"/>
                </a:solidFill>
              </a:rPr>
              <a:t>（</a:t>
            </a:r>
            <a:r>
              <a:rPr lang="en-US" altLang="zh-CN" dirty="0">
                <a:solidFill>
                  <a:srgbClr val="0066AE"/>
                </a:solidFill>
              </a:rPr>
              <a:t>yum install httpd</a:t>
            </a:r>
            <a:r>
              <a:rPr lang="zh-CN" altLang="en-US" dirty="0">
                <a:solidFill>
                  <a:srgbClr val="0066AE"/>
                </a:solidFill>
              </a:rPr>
              <a:t>）</a:t>
            </a:r>
            <a:endParaRPr lang="en-US" altLang="zh-CN" dirty="0">
              <a:solidFill>
                <a:srgbClr val="0066AE"/>
              </a:solidFill>
            </a:endParaRPr>
          </a:p>
          <a:p>
            <a:pPr lvl="2"/>
            <a:r>
              <a:rPr lang="zh-CN" altLang="en-US" dirty="0">
                <a:solidFill>
                  <a:srgbClr val="0066AE"/>
                </a:solidFill>
              </a:rPr>
              <a:t>配置文件：</a:t>
            </a:r>
            <a:r>
              <a:rPr lang="en-US" altLang="zh-CN" dirty="0">
                <a:solidFill>
                  <a:srgbClr val="0066AE"/>
                </a:solidFill>
              </a:rPr>
              <a:t>/</a:t>
            </a:r>
            <a:r>
              <a:rPr lang="en-US" altLang="zh-CN" dirty="0" err="1">
                <a:solidFill>
                  <a:srgbClr val="0066AE"/>
                </a:solidFill>
              </a:rPr>
              <a:t>etc</a:t>
            </a:r>
            <a:r>
              <a:rPr lang="en-US" altLang="zh-CN" dirty="0">
                <a:solidFill>
                  <a:srgbClr val="0066AE"/>
                </a:solidFill>
              </a:rPr>
              <a:t>/apache2</a:t>
            </a:r>
            <a:r>
              <a:rPr lang="zh-CN" altLang="en-US" dirty="0">
                <a:solidFill>
                  <a:srgbClr val="0066AE"/>
                </a:solidFill>
              </a:rPr>
              <a:t>（</a:t>
            </a:r>
            <a:r>
              <a:rPr lang="en-US" altLang="zh-CN" dirty="0">
                <a:solidFill>
                  <a:srgbClr val="0066AE"/>
                </a:solidFill>
              </a:rPr>
              <a:t>/</a:t>
            </a:r>
            <a:r>
              <a:rPr lang="en-US" altLang="zh-CN" dirty="0" err="1">
                <a:solidFill>
                  <a:srgbClr val="0066AE"/>
                </a:solidFill>
              </a:rPr>
              <a:t>etc</a:t>
            </a:r>
            <a:r>
              <a:rPr lang="en-US" altLang="zh-CN" dirty="0">
                <a:solidFill>
                  <a:srgbClr val="0066AE"/>
                </a:solidFill>
              </a:rPr>
              <a:t>/httpd</a:t>
            </a:r>
            <a:r>
              <a:rPr lang="zh-CN" altLang="en-US" dirty="0">
                <a:solidFill>
                  <a:srgbClr val="0066AE"/>
                </a:solidFill>
              </a:rPr>
              <a:t>）</a:t>
            </a:r>
            <a:endParaRPr lang="en-US" altLang="zh-CN" dirty="0">
              <a:solidFill>
                <a:srgbClr val="0066AE"/>
              </a:solidFill>
            </a:endParaRPr>
          </a:p>
          <a:p>
            <a:pPr lvl="2"/>
            <a:r>
              <a:rPr lang="zh-CN" altLang="en-US" dirty="0">
                <a:solidFill>
                  <a:srgbClr val="0066AE"/>
                </a:solidFill>
              </a:rPr>
              <a:t>默认目录：</a:t>
            </a:r>
            <a:r>
              <a:rPr lang="en-US" altLang="zh-CN" dirty="0">
                <a:solidFill>
                  <a:srgbClr val="0066AE"/>
                </a:solidFill>
              </a:rPr>
              <a:t>/var/www/html</a:t>
            </a:r>
            <a:endParaRPr lang="en-US" altLang="zh-CN" dirty="0">
              <a:solidFill>
                <a:srgbClr val="0066AE"/>
              </a:solidFill>
            </a:endParaRPr>
          </a:p>
          <a:p>
            <a:pPr lvl="2"/>
            <a:r>
              <a:rPr lang="zh-CN" altLang="en-US" dirty="0">
                <a:solidFill>
                  <a:srgbClr val="0066AE"/>
                </a:solidFill>
              </a:rPr>
              <a:t>安装</a:t>
            </a:r>
            <a:r>
              <a:rPr lang="en-US" altLang="zh-CN" dirty="0">
                <a:solidFill>
                  <a:srgbClr val="0066AE"/>
                </a:solidFill>
              </a:rPr>
              <a:t>php</a:t>
            </a:r>
            <a:r>
              <a:rPr lang="zh-CN" altLang="en-US" dirty="0">
                <a:solidFill>
                  <a:srgbClr val="0066AE"/>
                </a:solidFill>
              </a:rPr>
              <a:t>支持：</a:t>
            </a:r>
            <a:r>
              <a:rPr lang="en-US" altLang="zh-CN" dirty="0">
                <a:solidFill>
                  <a:srgbClr val="0066AE"/>
                </a:solidFill>
              </a:rPr>
              <a:t>apt install php</a:t>
            </a:r>
            <a:r>
              <a:rPr lang="zh-CN" altLang="en-US" dirty="0">
                <a:solidFill>
                  <a:srgbClr val="0066AE"/>
                </a:solidFill>
              </a:rPr>
              <a:t>（</a:t>
            </a:r>
            <a:r>
              <a:rPr lang="en-US" altLang="zh-CN" dirty="0">
                <a:solidFill>
                  <a:srgbClr val="0066AE"/>
                </a:solidFill>
              </a:rPr>
              <a:t>yum install php</a:t>
            </a:r>
            <a:r>
              <a:rPr lang="zh-CN" altLang="en-US" dirty="0">
                <a:solidFill>
                  <a:srgbClr val="0066AE"/>
                </a:solidFill>
              </a:rPr>
              <a:t>）</a:t>
            </a:r>
            <a:endParaRPr lang="en-US" altLang="zh-CN" dirty="0">
              <a:solidFill>
                <a:srgbClr val="0066AE"/>
              </a:solidFill>
            </a:endParaRPr>
          </a:p>
          <a:p>
            <a:pPr lvl="2"/>
            <a:endParaRPr lang="en-US" altLang="zh-CN" dirty="0">
              <a:solidFill>
                <a:srgbClr val="0066AE"/>
              </a:solidFill>
            </a:endParaRPr>
          </a:p>
          <a:p>
            <a:pPr lvl="1"/>
            <a:endParaRPr lang="zh-CN" altLang="en-US" dirty="0">
              <a:solidFill>
                <a:srgbClr val="0066AE"/>
              </a:solidFill>
            </a:endParaRPr>
          </a:p>
        </p:txBody>
      </p:sp>
      <p:sp>
        <p:nvSpPr>
          <p:cNvPr id="5" name="矩形 4"/>
          <p:cNvSpPr/>
          <p:nvPr/>
        </p:nvSpPr>
        <p:spPr>
          <a:xfrm>
            <a:off x="539552" y="962675"/>
            <a:ext cx="571504" cy="51954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微软雅黑" panose="020B0503020204020204" pitchFamily="34" charset="-122"/>
                <a:ea typeface="微软雅黑" panose="020B0503020204020204" pitchFamily="34" charset="-122"/>
              </a:rPr>
              <a:t>03</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1182494" y="891237"/>
            <a:ext cx="6989906" cy="707886"/>
          </a:xfrm>
          <a:prstGeom prst="rect">
            <a:avLst/>
          </a:prstGeom>
        </p:spPr>
        <p:txBody>
          <a:bodyPr wrap="square">
            <a:spAutoFit/>
          </a:bodyPr>
          <a:lstStyle/>
          <a:p>
            <a:r>
              <a:rPr lang="en-US" altLang="zh-CN" sz="4000" dirty="0">
                <a:solidFill>
                  <a:schemeClr val="tx2">
                    <a:lumMod val="60000"/>
                    <a:lumOff val="40000"/>
                  </a:schemeClr>
                </a:solidFill>
                <a:latin typeface="微软雅黑" panose="020B0503020204020204" pitchFamily="34" charset="-122"/>
                <a:ea typeface="微软雅黑" panose="020B0503020204020204" pitchFamily="34" charset="-122"/>
              </a:rPr>
              <a:t>Web Server</a:t>
            </a:r>
            <a:endParaRPr lang="zh-CN" altLang="en-US" sz="4000" dirty="0">
              <a:solidFill>
                <a:schemeClr val="tx2">
                  <a:lumMod val="60000"/>
                  <a:lumOff val="40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网络服务器搭建</a:t>
            </a:r>
            <a:endParaRPr lang="zh-CN" altLang="en-US" dirty="0"/>
          </a:p>
        </p:txBody>
      </p:sp>
      <p:sp>
        <p:nvSpPr>
          <p:cNvPr id="4" name="Rectangle 3"/>
          <p:cNvSpPr>
            <a:spLocks noGrp="1" noChangeArrowheads="1"/>
          </p:cNvSpPr>
          <p:nvPr>
            <p:ph idx="1"/>
          </p:nvPr>
        </p:nvSpPr>
        <p:spPr>
          <a:xfrm>
            <a:off x="457200" y="1628800"/>
            <a:ext cx="8229600" cy="4680520"/>
          </a:xfrm>
        </p:spPr>
        <p:txBody>
          <a:bodyPr>
            <a:normAutofit fontScale="85000" lnSpcReduction="10000"/>
          </a:bodyPr>
          <a:lstStyle/>
          <a:p>
            <a:r>
              <a:rPr lang="en-US" altLang="zh-CN" dirty="0">
                <a:solidFill>
                  <a:srgbClr val="0066AE"/>
                </a:solidFill>
              </a:rPr>
              <a:t>Tomcat</a:t>
            </a:r>
            <a:endParaRPr lang="en-US" altLang="zh-CN" dirty="0">
              <a:solidFill>
                <a:srgbClr val="0066AE"/>
              </a:solidFill>
            </a:endParaRPr>
          </a:p>
          <a:p>
            <a:pPr lvl="1"/>
            <a:r>
              <a:rPr lang="en-US" altLang="zh-CN" dirty="0">
                <a:solidFill>
                  <a:srgbClr val="0066AE"/>
                </a:solidFill>
              </a:rPr>
              <a:t>Tomcat</a:t>
            </a:r>
            <a:r>
              <a:rPr lang="zh-CN" altLang="en-US" dirty="0">
                <a:solidFill>
                  <a:srgbClr val="0066AE"/>
                </a:solidFill>
              </a:rPr>
              <a:t>是</a:t>
            </a:r>
            <a:r>
              <a:rPr lang="en-US" altLang="zh-CN" dirty="0">
                <a:solidFill>
                  <a:srgbClr val="0066AE"/>
                </a:solidFill>
              </a:rPr>
              <a:t>Apache </a:t>
            </a:r>
            <a:r>
              <a:rPr lang="zh-CN" altLang="en-US" dirty="0">
                <a:solidFill>
                  <a:srgbClr val="0066AE"/>
                </a:solidFill>
              </a:rPr>
              <a:t>软件基金会（</a:t>
            </a:r>
            <a:r>
              <a:rPr lang="en-US" altLang="zh-CN" dirty="0">
                <a:solidFill>
                  <a:srgbClr val="0066AE"/>
                </a:solidFill>
              </a:rPr>
              <a:t>Apache Software Foundation</a:t>
            </a:r>
            <a:r>
              <a:rPr lang="zh-CN" altLang="en-US" dirty="0">
                <a:solidFill>
                  <a:srgbClr val="0066AE"/>
                </a:solidFill>
              </a:rPr>
              <a:t>）的</a:t>
            </a:r>
            <a:r>
              <a:rPr lang="en-US" altLang="zh-CN" dirty="0">
                <a:solidFill>
                  <a:srgbClr val="0066AE"/>
                </a:solidFill>
              </a:rPr>
              <a:t>Jakarta </a:t>
            </a:r>
            <a:r>
              <a:rPr lang="zh-CN" altLang="en-US" dirty="0">
                <a:solidFill>
                  <a:srgbClr val="0066AE"/>
                </a:solidFill>
              </a:rPr>
              <a:t>项目中的一个核心项目，由</a:t>
            </a:r>
            <a:r>
              <a:rPr lang="en-US" altLang="zh-CN" dirty="0">
                <a:solidFill>
                  <a:srgbClr val="0066AE"/>
                </a:solidFill>
              </a:rPr>
              <a:t>Apache</a:t>
            </a:r>
            <a:r>
              <a:rPr lang="zh-CN" altLang="en-US" dirty="0">
                <a:solidFill>
                  <a:srgbClr val="0066AE"/>
                </a:solidFill>
              </a:rPr>
              <a:t>、</a:t>
            </a:r>
            <a:r>
              <a:rPr lang="en-US" altLang="zh-CN" dirty="0">
                <a:solidFill>
                  <a:srgbClr val="0066AE"/>
                </a:solidFill>
              </a:rPr>
              <a:t>Sun </a:t>
            </a:r>
            <a:r>
              <a:rPr lang="zh-CN" altLang="en-US" dirty="0">
                <a:solidFill>
                  <a:srgbClr val="0066AE"/>
                </a:solidFill>
              </a:rPr>
              <a:t>和其他一些公司及个人共同开发而成。因为</a:t>
            </a:r>
            <a:r>
              <a:rPr lang="en-US" altLang="zh-CN" dirty="0">
                <a:solidFill>
                  <a:srgbClr val="0066AE"/>
                </a:solidFill>
              </a:rPr>
              <a:t>Tomcat </a:t>
            </a:r>
            <a:r>
              <a:rPr lang="zh-CN" altLang="en-US" dirty="0">
                <a:solidFill>
                  <a:srgbClr val="0066AE"/>
                </a:solidFill>
              </a:rPr>
              <a:t>技术先进、性能稳定，而且免费，因而深受</a:t>
            </a:r>
            <a:r>
              <a:rPr lang="en-US" altLang="zh-CN" dirty="0">
                <a:solidFill>
                  <a:srgbClr val="0066AE"/>
                </a:solidFill>
              </a:rPr>
              <a:t>Java </a:t>
            </a:r>
            <a:r>
              <a:rPr lang="zh-CN" altLang="en-US" dirty="0">
                <a:solidFill>
                  <a:srgbClr val="0066AE"/>
                </a:solidFill>
              </a:rPr>
              <a:t>爱好者的喜爱并得到了部分软件开发商的认可，成为比较流行的</a:t>
            </a:r>
            <a:r>
              <a:rPr lang="en-US" altLang="zh-CN" dirty="0">
                <a:solidFill>
                  <a:srgbClr val="0066AE"/>
                </a:solidFill>
              </a:rPr>
              <a:t>Web </a:t>
            </a:r>
            <a:r>
              <a:rPr lang="zh-CN" altLang="en-US" dirty="0">
                <a:solidFill>
                  <a:srgbClr val="0066AE"/>
                </a:solidFill>
              </a:rPr>
              <a:t>应用服务器。</a:t>
            </a:r>
            <a:endParaRPr lang="en-US" altLang="zh-CN" dirty="0">
              <a:solidFill>
                <a:srgbClr val="0066AE"/>
              </a:solidFill>
            </a:endParaRPr>
          </a:p>
          <a:p>
            <a:pPr lvl="1"/>
            <a:r>
              <a:rPr lang="en-US" altLang="zh-CN" dirty="0">
                <a:solidFill>
                  <a:srgbClr val="0066AE"/>
                </a:solidFill>
              </a:rPr>
              <a:t>Ubuntu</a:t>
            </a:r>
            <a:r>
              <a:rPr lang="zh-CN" altLang="en-US" dirty="0">
                <a:solidFill>
                  <a:srgbClr val="0066AE"/>
                </a:solidFill>
              </a:rPr>
              <a:t>安装</a:t>
            </a:r>
            <a:endParaRPr lang="en-US" altLang="zh-CN" dirty="0">
              <a:solidFill>
                <a:srgbClr val="0066AE"/>
              </a:solidFill>
            </a:endParaRPr>
          </a:p>
          <a:p>
            <a:pPr lvl="2"/>
            <a:r>
              <a:rPr lang="en-US" altLang="zh-CN" dirty="0">
                <a:solidFill>
                  <a:srgbClr val="0066AE"/>
                </a:solidFill>
              </a:rPr>
              <a:t>apt search tomcat </a:t>
            </a:r>
            <a:endParaRPr lang="en-US" altLang="zh-CN" dirty="0">
              <a:solidFill>
                <a:srgbClr val="0066AE"/>
              </a:solidFill>
            </a:endParaRPr>
          </a:p>
          <a:p>
            <a:pPr lvl="2"/>
            <a:r>
              <a:rPr lang="en-US" altLang="zh-CN" dirty="0">
                <a:solidFill>
                  <a:srgbClr val="0066AE"/>
                </a:solidFill>
              </a:rPr>
              <a:t>apt install tomcat9</a:t>
            </a:r>
            <a:r>
              <a:rPr lang="zh-CN" altLang="en-US" dirty="0">
                <a:solidFill>
                  <a:srgbClr val="0066AE"/>
                </a:solidFill>
              </a:rPr>
              <a:t> </a:t>
            </a:r>
            <a:r>
              <a:rPr lang="en-US" altLang="zh-CN" dirty="0">
                <a:solidFill>
                  <a:srgbClr val="0066AE"/>
                </a:solidFill>
              </a:rPr>
              <a:t>tomcat9-examples </a:t>
            </a:r>
            <a:endParaRPr lang="en-US" altLang="zh-CN" dirty="0">
              <a:solidFill>
                <a:srgbClr val="0066AE"/>
              </a:solidFill>
            </a:endParaRPr>
          </a:p>
          <a:p>
            <a:pPr lvl="2"/>
            <a:r>
              <a:rPr lang="en-US" altLang="zh-CN" dirty="0">
                <a:solidFill>
                  <a:srgbClr val="0066AE"/>
                </a:solidFill>
              </a:rPr>
              <a:t>/</a:t>
            </a:r>
            <a:r>
              <a:rPr lang="en-US" altLang="zh-CN" dirty="0" err="1">
                <a:solidFill>
                  <a:srgbClr val="0066AE"/>
                </a:solidFill>
              </a:rPr>
              <a:t>etc</a:t>
            </a:r>
            <a:r>
              <a:rPr lang="en-US" altLang="zh-CN" dirty="0">
                <a:solidFill>
                  <a:srgbClr val="0066AE"/>
                </a:solidFill>
              </a:rPr>
              <a:t>/tomcat9</a:t>
            </a:r>
            <a:r>
              <a:rPr lang="zh-CN" altLang="en-US" dirty="0">
                <a:solidFill>
                  <a:srgbClr val="0066AE"/>
                </a:solidFill>
              </a:rPr>
              <a:t>、</a:t>
            </a:r>
            <a:r>
              <a:rPr lang="en-US" altLang="zh-CN" dirty="0">
                <a:solidFill>
                  <a:srgbClr val="0066AE"/>
                </a:solidFill>
              </a:rPr>
              <a:t>/var/lib/tomcat9</a:t>
            </a:r>
            <a:endParaRPr lang="en-US" altLang="zh-CN" dirty="0">
              <a:solidFill>
                <a:srgbClr val="0066AE"/>
              </a:solidFill>
            </a:endParaRPr>
          </a:p>
          <a:p>
            <a:pPr lvl="1"/>
            <a:r>
              <a:rPr lang="en-US" altLang="zh-CN" dirty="0" err="1">
                <a:solidFill>
                  <a:srgbClr val="0066AE"/>
                </a:solidFill>
              </a:rPr>
              <a:t>Fedroa</a:t>
            </a:r>
            <a:r>
              <a:rPr lang="zh-CN" altLang="en-US" dirty="0">
                <a:solidFill>
                  <a:srgbClr val="0066AE"/>
                </a:solidFill>
              </a:rPr>
              <a:t>安装</a:t>
            </a:r>
            <a:endParaRPr lang="en-US" altLang="zh-CN" dirty="0">
              <a:solidFill>
                <a:srgbClr val="0066AE"/>
              </a:solidFill>
            </a:endParaRPr>
          </a:p>
          <a:p>
            <a:pPr lvl="2"/>
            <a:r>
              <a:rPr lang="en-US" altLang="zh-CN" dirty="0">
                <a:solidFill>
                  <a:srgbClr val="0066AE"/>
                </a:solidFill>
              </a:rPr>
              <a:t>yum install tomcat tomcat-webapps</a:t>
            </a:r>
            <a:endParaRPr lang="en-US" altLang="zh-CN" dirty="0">
              <a:solidFill>
                <a:srgbClr val="0066AE"/>
              </a:solidFill>
            </a:endParaRPr>
          </a:p>
          <a:p>
            <a:pPr lvl="2"/>
            <a:r>
              <a:rPr lang="en-US" altLang="zh-CN" dirty="0">
                <a:solidFill>
                  <a:srgbClr val="0066AE"/>
                </a:solidFill>
              </a:rPr>
              <a:t>/</a:t>
            </a:r>
            <a:r>
              <a:rPr lang="en-US" altLang="zh-CN" dirty="0" err="1">
                <a:solidFill>
                  <a:srgbClr val="0066AE"/>
                </a:solidFill>
              </a:rPr>
              <a:t>etc</a:t>
            </a:r>
            <a:r>
              <a:rPr lang="en-US" altLang="zh-CN" dirty="0">
                <a:solidFill>
                  <a:srgbClr val="0066AE"/>
                </a:solidFill>
              </a:rPr>
              <a:t>/tomcat</a:t>
            </a:r>
            <a:r>
              <a:rPr lang="zh-CN" altLang="en-US" dirty="0">
                <a:solidFill>
                  <a:srgbClr val="0066AE"/>
                </a:solidFill>
              </a:rPr>
              <a:t>、</a:t>
            </a:r>
            <a:r>
              <a:rPr lang="en-US" altLang="zh-CN" dirty="0">
                <a:solidFill>
                  <a:srgbClr val="0066AE"/>
                </a:solidFill>
              </a:rPr>
              <a:t>/var/lib/tomcat</a:t>
            </a:r>
            <a:endParaRPr lang="zh-CN" altLang="en-US" dirty="0">
              <a:solidFill>
                <a:srgbClr val="0066AE"/>
              </a:solidFill>
            </a:endParaRPr>
          </a:p>
        </p:txBody>
      </p:sp>
      <p:sp>
        <p:nvSpPr>
          <p:cNvPr id="5" name="矩形 4"/>
          <p:cNvSpPr/>
          <p:nvPr/>
        </p:nvSpPr>
        <p:spPr>
          <a:xfrm>
            <a:off x="539552" y="962675"/>
            <a:ext cx="571504" cy="51954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微软雅黑" panose="020B0503020204020204" pitchFamily="34" charset="-122"/>
                <a:ea typeface="微软雅黑" panose="020B0503020204020204" pitchFamily="34" charset="-122"/>
              </a:rPr>
              <a:t>03</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1182494" y="891237"/>
            <a:ext cx="6989906" cy="707886"/>
          </a:xfrm>
          <a:prstGeom prst="rect">
            <a:avLst/>
          </a:prstGeom>
        </p:spPr>
        <p:txBody>
          <a:bodyPr wrap="square">
            <a:spAutoFit/>
          </a:bodyPr>
          <a:lstStyle/>
          <a:p>
            <a:r>
              <a:rPr lang="en-US" altLang="zh-CN" sz="4000" dirty="0">
                <a:solidFill>
                  <a:schemeClr val="tx2">
                    <a:lumMod val="60000"/>
                    <a:lumOff val="40000"/>
                  </a:schemeClr>
                </a:solidFill>
                <a:latin typeface="微软雅黑" panose="020B0503020204020204" pitchFamily="34" charset="-122"/>
                <a:ea typeface="微软雅黑" panose="020B0503020204020204" pitchFamily="34" charset="-122"/>
              </a:rPr>
              <a:t>Web Server</a:t>
            </a:r>
            <a:endParaRPr lang="zh-CN" altLang="en-US" sz="4000" dirty="0">
              <a:solidFill>
                <a:schemeClr val="tx2">
                  <a:lumMod val="60000"/>
                  <a:lumOff val="40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网络服务器搭建</a:t>
            </a:r>
            <a:endParaRPr lang="zh-CN" altLang="en-US" dirty="0"/>
          </a:p>
        </p:txBody>
      </p:sp>
      <p:sp>
        <p:nvSpPr>
          <p:cNvPr id="4" name="Rectangle 3"/>
          <p:cNvSpPr>
            <a:spLocks noGrp="1" noChangeArrowheads="1"/>
          </p:cNvSpPr>
          <p:nvPr>
            <p:ph idx="1"/>
          </p:nvPr>
        </p:nvSpPr>
        <p:spPr>
          <a:xfrm>
            <a:off x="457200" y="1628800"/>
            <a:ext cx="8229600" cy="4680520"/>
          </a:xfrm>
        </p:spPr>
        <p:txBody>
          <a:bodyPr>
            <a:normAutofit/>
          </a:bodyPr>
          <a:lstStyle/>
          <a:p>
            <a:r>
              <a:rPr lang="en-US" altLang="zh-CN" dirty="0">
                <a:solidFill>
                  <a:srgbClr val="0066AE"/>
                </a:solidFill>
              </a:rPr>
              <a:t>Nginx</a:t>
            </a:r>
            <a:endParaRPr lang="zh-CN" altLang="en-US" dirty="0">
              <a:solidFill>
                <a:srgbClr val="0066AE"/>
              </a:solidFill>
            </a:endParaRPr>
          </a:p>
          <a:p>
            <a:pPr lvl="1"/>
            <a:r>
              <a:rPr lang="en-US" altLang="zh-CN" dirty="0">
                <a:solidFill>
                  <a:srgbClr val="0066AE"/>
                </a:solidFill>
              </a:rPr>
              <a:t>Nginx</a:t>
            </a:r>
            <a:r>
              <a:rPr lang="zh-CN" altLang="en-US" dirty="0">
                <a:solidFill>
                  <a:srgbClr val="0066AE"/>
                </a:solidFill>
              </a:rPr>
              <a:t>是一款轻量级的</a:t>
            </a:r>
            <a:r>
              <a:rPr lang="en-US" altLang="zh-CN" dirty="0">
                <a:solidFill>
                  <a:srgbClr val="0066AE"/>
                </a:solidFill>
              </a:rPr>
              <a:t>Web </a:t>
            </a:r>
            <a:r>
              <a:rPr lang="zh-CN" altLang="en-US" dirty="0">
                <a:solidFill>
                  <a:srgbClr val="0066AE"/>
                </a:solidFill>
              </a:rPr>
              <a:t>服务器、反向代理服务器及电子邮件（</a:t>
            </a:r>
            <a:r>
              <a:rPr lang="en-US" altLang="zh-CN" dirty="0">
                <a:solidFill>
                  <a:srgbClr val="0066AE"/>
                </a:solidFill>
              </a:rPr>
              <a:t>IMAP/POP3</a:t>
            </a:r>
            <a:r>
              <a:rPr lang="zh-CN" altLang="en-US" dirty="0">
                <a:solidFill>
                  <a:srgbClr val="0066AE"/>
                </a:solidFill>
              </a:rPr>
              <a:t>）代理服务器，在</a:t>
            </a:r>
            <a:r>
              <a:rPr lang="en-US" altLang="zh-CN" dirty="0">
                <a:solidFill>
                  <a:srgbClr val="0066AE"/>
                </a:solidFill>
              </a:rPr>
              <a:t>BSD-like </a:t>
            </a:r>
            <a:r>
              <a:rPr lang="zh-CN" altLang="en-US" dirty="0">
                <a:solidFill>
                  <a:srgbClr val="0066AE"/>
                </a:solidFill>
              </a:rPr>
              <a:t>协议下发行。其特点是占有内存少，并发能力强，事实上</a:t>
            </a:r>
            <a:r>
              <a:rPr lang="en-US" altLang="zh-CN" dirty="0" err="1">
                <a:solidFill>
                  <a:srgbClr val="0066AE"/>
                </a:solidFill>
              </a:rPr>
              <a:t>nginx</a:t>
            </a:r>
            <a:r>
              <a:rPr lang="zh-CN" altLang="en-US" dirty="0">
                <a:solidFill>
                  <a:srgbClr val="0066AE"/>
                </a:solidFill>
              </a:rPr>
              <a:t>的并发能力在同类型的网页服务器中表现较好。</a:t>
            </a:r>
            <a:endParaRPr lang="en-US" altLang="zh-CN" dirty="0">
              <a:solidFill>
                <a:srgbClr val="0066AE"/>
              </a:solidFill>
            </a:endParaRPr>
          </a:p>
          <a:p>
            <a:pPr lvl="1"/>
            <a:r>
              <a:rPr lang="zh-CN" altLang="en-US" dirty="0">
                <a:solidFill>
                  <a:srgbClr val="0066AE"/>
                </a:solidFill>
              </a:rPr>
              <a:t>安装</a:t>
            </a:r>
            <a:endParaRPr lang="en-US" altLang="zh-CN" dirty="0">
              <a:solidFill>
                <a:srgbClr val="0066AE"/>
              </a:solidFill>
            </a:endParaRPr>
          </a:p>
          <a:p>
            <a:pPr lvl="2"/>
            <a:r>
              <a:rPr lang="en-US" altLang="zh-CN" dirty="0">
                <a:solidFill>
                  <a:srgbClr val="0066AE"/>
                </a:solidFill>
              </a:rPr>
              <a:t>apt install </a:t>
            </a:r>
            <a:r>
              <a:rPr lang="en-US" altLang="zh-CN" dirty="0" err="1">
                <a:solidFill>
                  <a:srgbClr val="0066AE"/>
                </a:solidFill>
              </a:rPr>
              <a:t>nginx</a:t>
            </a:r>
            <a:r>
              <a:rPr lang="zh-CN" altLang="en-US" dirty="0">
                <a:solidFill>
                  <a:srgbClr val="0066AE"/>
                </a:solidFill>
              </a:rPr>
              <a:t>（</a:t>
            </a:r>
            <a:r>
              <a:rPr lang="en-US" altLang="zh-CN" dirty="0">
                <a:solidFill>
                  <a:srgbClr val="0066AE"/>
                </a:solidFill>
              </a:rPr>
              <a:t>yum install </a:t>
            </a:r>
            <a:r>
              <a:rPr lang="en-US" altLang="zh-CN" dirty="0" err="1">
                <a:solidFill>
                  <a:srgbClr val="0066AE"/>
                </a:solidFill>
              </a:rPr>
              <a:t>nginx</a:t>
            </a:r>
            <a:r>
              <a:rPr lang="zh-CN" altLang="en-US" dirty="0">
                <a:solidFill>
                  <a:srgbClr val="0066AE"/>
                </a:solidFill>
              </a:rPr>
              <a:t>）</a:t>
            </a:r>
            <a:endParaRPr lang="en-US" altLang="zh-CN" dirty="0">
              <a:solidFill>
                <a:srgbClr val="0066AE"/>
              </a:solidFill>
            </a:endParaRPr>
          </a:p>
          <a:p>
            <a:pPr lvl="2"/>
            <a:r>
              <a:rPr lang="en-US" altLang="zh-CN" dirty="0">
                <a:solidFill>
                  <a:srgbClr val="0066AE"/>
                </a:solidFill>
              </a:rPr>
              <a:t>/</a:t>
            </a:r>
            <a:r>
              <a:rPr lang="en-US" altLang="zh-CN" dirty="0" err="1">
                <a:solidFill>
                  <a:srgbClr val="0066AE"/>
                </a:solidFill>
              </a:rPr>
              <a:t>etc</a:t>
            </a:r>
            <a:r>
              <a:rPr lang="en-US" altLang="zh-CN" dirty="0">
                <a:solidFill>
                  <a:srgbClr val="0066AE"/>
                </a:solidFill>
              </a:rPr>
              <a:t>/</a:t>
            </a:r>
            <a:r>
              <a:rPr lang="en-US" altLang="zh-CN" dirty="0" err="1">
                <a:solidFill>
                  <a:srgbClr val="0066AE"/>
                </a:solidFill>
              </a:rPr>
              <a:t>nginx</a:t>
            </a:r>
            <a:r>
              <a:rPr lang="en-US" altLang="zh-CN" dirty="0">
                <a:solidFill>
                  <a:srgbClr val="0066AE"/>
                </a:solidFill>
              </a:rPr>
              <a:t>/</a:t>
            </a:r>
            <a:endParaRPr lang="en-US" altLang="zh-CN" dirty="0">
              <a:solidFill>
                <a:srgbClr val="0066AE"/>
              </a:solidFill>
            </a:endParaRPr>
          </a:p>
          <a:p>
            <a:pPr lvl="2"/>
            <a:r>
              <a:rPr lang="en-US" altLang="zh-CN" dirty="0">
                <a:solidFill>
                  <a:srgbClr val="0066AE"/>
                </a:solidFill>
              </a:rPr>
              <a:t>/var/www/html</a:t>
            </a:r>
            <a:endParaRPr lang="zh-CN" altLang="en-US" dirty="0">
              <a:solidFill>
                <a:srgbClr val="0066AE"/>
              </a:solidFill>
            </a:endParaRPr>
          </a:p>
        </p:txBody>
      </p:sp>
      <p:sp>
        <p:nvSpPr>
          <p:cNvPr id="5" name="矩形 4"/>
          <p:cNvSpPr/>
          <p:nvPr/>
        </p:nvSpPr>
        <p:spPr>
          <a:xfrm>
            <a:off x="539552" y="962675"/>
            <a:ext cx="571504" cy="51954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微软雅黑" panose="020B0503020204020204" pitchFamily="34" charset="-122"/>
                <a:ea typeface="微软雅黑" panose="020B0503020204020204" pitchFamily="34" charset="-122"/>
              </a:rPr>
              <a:t>03</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1182494" y="891237"/>
            <a:ext cx="6989906" cy="707886"/>
          </a:xfrm>
          <a:prstGeom prst="rect">
            <a:avLst/>
          </a:prstGeom>
        </p:spPr>
        <p:txBody>
          <a:bodyPr wrap="square">
            <a:spAutoFit/>
          </a:bodyPr>
          <a:lstStyle/>
          <a:p>
            <a:r>
              <a:rPr lang="en-US" altLang="zh-CN" sz="4000" dirty="0">
                <a:solidFill>
                  <a:schemeClr val="tx2">
                    <a:lumMod val="60000"/>
                    <a:lumOff val="40000"/>
                  </a:schemeClr>
                </a:solidFill>
                <a:latin typeface="微软雅黑" panose="020B0503020204020204" pitchFamily="34" charset="-122"/>
                <a:ea typeface="微软雅黑" panose="020B0503020204020204" pitchFamily="34" charset="-122"/>
              </a:rPr>
              <a:t>Web Server</a:t>
            </a:r>
            <a:endParaRPr lang="zh-CN" altLang="en-US" sz="4000" dirty="0">
              <a:solidFill>
                <a:schemeClr val="tx2">
                  <a:lumMod val="60000"/>
                  <a:lumOff val="40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网络服务器搭建</a:t>
            </a:r>
            <a:endParaRPr lang="zh-CN" altLang="en-US" dirty="0"/>
          </a:p>
        </p:txBody>
      </p:sp>
      <p:sp>
        <p:nvSpPr>
          <p:cNvPr id="4" name="Rectangle 3"/>
          <p:cNvSpPr>
            <a:spLocks noGrp="1" noChangeArrowheads="1"/>
          </p:cNvSpPr>
          <p:nvPr>
            <p:ph idx="1"/>
          </p:nvPr>
        </p:nvSpPr>
        <p:spPr>
          <a:xfrm>
            <a:off x="457200" y="1628800"/>
            <a:ext cx="8229600" cy="4680520"/>
          </a:xfrm>
        </p:spPr>
        <p:txBody>
          <a:bodyPr>
            <a:normAutofit/>
          </a:bodyPr>
          <a:lstStyle/>
          <a:p>
            <a:r>
              <a:rPr lang="en-US" altLang="zh-CN" dirty="0">
                <a:solidFill>
                  <a:srgbClr val="0066AE"/>
                </a:solidFill>
              </a:rPr>
              <a:t>telnet</a:t>
            </a:r>
            <a:endParaRPr lang="zh-CN" altLang="en-US" dirty="0">
              <a:solidFill>
                <a:srgbClr val="0066AE"/>
              </a:solidFill>
            </a:endParaRPr>
          </a:p>
          <a:p>
            <a:pPr lvl="1"/>
            <a:r>
              <a:rPr lang="en-US" altLang="zh-CN" dirty="0">
                <a:solidFill>
                  <a:srgbClr val="0066AE"/>
                </a:solidFill>
              </a:rPr>
              <a:t>apt install </a:t>
            </a:r>
            <a:r>
              <a:rPr lang="en-US" altLang="zh-CN" dirty="0" err="1">
                <a:solidFill>
                  <a:srgbClr val="0066AE"/>
                </a:solidFill>
              </a:rPr>
              <a:t>telnetd</a:t>
            </a:r>
            <a:r>
              <a:rPr lang="en-US" altLang="zh-CN" dirty="0">
                <a:solidFill>
                  <a:srgbClr val="0066AE"/>
                </a:solidFill>
              </a:rPr>
              <a:t> </a:t>
            </a:r>
            <a:r>
              <a:rPr lang="en-US" altLang="zh-CN" dirty="0" err="1">
                <a:solidFill>
                  <a:srgbClr val="0066AE"/>
                </a:solidFill>
              </a:rPr>
              <a:t>openbsd-inetd</a:t>
            </a:r>
            <a:r>
              <a:rPr lang="zh-CN" altLang="en-US" dirty="0">
                <a:solidFill>
                  <a:srgbClr val="0066AE"/>
                </a:solidFill>
              </a:rPr>
              <a:t>（</a:t>
            </a:r>
            <a:r>
              <a:rPr lang="en-US" altLang="zh-CN" dirty="0">
                <a:solidFill>
                  <a:srgbClr val="0066AE"/>
                </a:solidFill>
              </a:rPr>
              <a:t> yum install telnet-server </a:t>
            </a:r>
            <a:r>
              <a:rPr lang="zh-CN" altLang="en-US" dirty="0">
                <a:solidFill>
                  <a:srgbClr val="0066AE"/>
                </a:solidFill>
              </a:rPr>
              <a:t>）</a:t>
            </a:r>
            <a:endParaRPr lang="en-US" altLang="zh-CN" dirty="0">
              <a:solidFill>
                <a:srgbClr val="0066AE"/>
              </a:solidFill>
            </a:endParaRPr>
          </a:p>
          <a:p>
            <a:pPr lvl="1"/>
            <a:r>
              <a:rPr lang="zh-CN" altLang="en-US" dirty="0">
                <a:solidFill>
                  <a:srgbClr val="0066AE"/>
                </a:solidFill>
              </a:rPr>
              <a:t>修改 </a:t>
            </a:r>
            <a:r>
              <a:rPr lang="en-US" altLang="zh-CN" dirty="0">
                <a:solidFill>
                  <a:srgbClr val="0066AE"/>
                </a:solidFill>
              </a:rPr>
              <a:t>/</a:t>
            </a:r>
            <a:r>
              <a:rPr lang="en-US" altLang="zh-CN" dirty="0" err="1">
                <a:solidFill>
                  <a:srgbClr val="0066AE"/>
                </a:solidFill>
              </a:rPr>
              <a:t>etc</a:t>
            </a:r>
            <a:r>
              <a:rPr lang="en-US" altLang="zh-CN" dirty="0">
                <a:solidFill>
                  <a:srgbClr val="0066AE"/>
                </a:solidFill>
              </a:rPr>
              <a:t>/</a:t>
            </a:r>
            <a:r>
              <a:rPr lang="en-US" altLang="zh-CN" dirty="0" err="1">
                <a:solidFill>
                  <a:srgbClr val="0066AE"/>
                </a:solidFill>
              </a:rPr>
              <a:t>inetd.conf</a:t>
            </a:r>
            <a:r>
              <a:rPr lang="en-US" altLang="zh-CN" dirty="0">
                <a:solidFill>
                  <a:srgbClr val="0066AE"/>
                </a:solidFill>
              </a:rPr>
              <a:t> </a:t>
            </a:r>
            <a:r>
              <a:rPr lang="zh-CN" altLang="en-US" dirty="0">
                <a:solidFill>
                  <a:srgbClr val="0066AE"/>
                </a:solidFill>
              </a:rPr>
              <a:t>取消 </a:t>
            </a:r>
            <a:r>
              <a:rPr lang="en-US" altLang="zh-CN" dirty="0" err="1">
                <a:solidFill>
                  <a:srgbClr val="0066AE"/>
                </a:solidFill>
              </a:rPr>
              <a:t>telnetd</a:t>
            </a:r>
            <a:r>
              <a:rPr lang="en-US" altLang="zh-CN" dirty="0">
                <a:solidFill>
                  <a:srgbClr val="0066AE"/>
                </a:solidFill>
              </a:rPr>
              <a:t> </a:t>
            </a:r>
            <a:r>
              <a:rPr lang="zh-CN" altLang="en-US" dirty="0">
                <a:solidFill>
                  <a:srgbClr val="0066AE"/>
                </a:solidFill>
              </a:rPr>
              <a:t>服务屏蔽</a:t>
            </a:r>
            <a:endParaRPr lang="en-US" altLang="zh-CN" dirty="0">
              <a:solidFill>
                <a:srgbClr val="0066AE"/>
              </a:solidFill>
            </a:endParaRPr>
          </a:p>
          <a:p>
            <a:pPr lvl="1"/>
            <a:r>
              <a:rPr lang="en-US" altLang="zh-CN" dirty="0" err="1">
                <a:solidFill>
                  <a:srgbClr val="0066AE"/>
                </a:solidFill>
              </a:rPr>
              <a:t>systemctl</a:t>
            </a:r>
            <a:r>
              <a:rPr lang="en-US" altLang="zh-CN" dirty="0">
                <a:solidFill>
                  <a:srgbClr val="0066AE"/>
                </a:solidFill>
              </a:rPr>
              <a:t> start </a:t>
            </a:r>
            <a:r>
              <a:rPr lang="en-US" altLang="zh-CN" dirty="0" err="1">
                <a:solidFill>
                  <a:srgbClr val="0066AE"/>
                </a:solidFill>
              </a:rPr>
              <a:t>openbsd-inetd</a:t>
            </a:r>
            <a:endParaRPr lang="en-US" altLang="zh-CN" dirty="0">
              <a:solidFill>
                <a:srgbClr val="0066AE"/>
              </a:solidFill>
            </a:endParaRPr>
          </a:p>
          <a:p>
            <a:r>
              <a:rPr lang="en-US" altLang="zh-CN" dirty="0" err="1">
                <a:solidFill>
                  <a:srgbClr val="0066AE"/>
                </a:solidFill>
              </a:rPr>
              <a:t>ssh</a:t>
            </a:r>
            <a:endParaRPr lang="en-US" altLang="zh-CN" dirty="0">
              <a:solidFill>
                <a:srgbClr val="0066AE"/>
              </a:solidFill>
            </a:endParaRPr>
          </a:p>
          <a:p>
            <a:pPr lvl="1"/>
            <a:r>
              <a:rPr lang="en-US" altLang="zh-CN" dirty="0">
                <a:solidFill>
                  <a:srgbClr val="0066AE"/>
                </a:solidFill>
              </a:rPr>
              <a:t>apt install </a:t>
            </a:r>
            <a:r>
              <a:rPr lang="en-US" altLang="zh-CN" dirty="0" err="1">
                <a:solidFill>
                  <a:srgbClr val="0066AE"/>
                </a:solidFill>
              </a:rPr>
              <a:t>openssh</a:t>
            </a:r>
            <a:r>
              <a:rPr lang="en-US" altLang="zh-CN" dirty="0">
                <a:solidFill>
                  <a:srgbClr val="0066AE"/>
                </a:solidFill>
              </a:rPr>
              <a:t>-server</a:t>
            </a:r>
            <a:r>
              <a:rPr lang="zh-CN" altLang="en-US" dirty="0">
                <a:solidFill>
                  <a:srgbClr val="0066AE"/>
                </a:solidFill>
              </a:rPr>
              <a:t>（</a:t>
            </a:r>
            <a:r>
              <a:rPr lang="en-US" altLang="zh-CN" dirty="0">
                <a:solidFill>
                  <a:srgbClr val="0066AE"/>
                </a:solidFill>
              </a:rPr>
              <a:t>yum install </a:t>
            </a:r>
            <a:r>
              <a:rPr lang="en-US" altLang="zh-CN" dirty="0" err="1">
                <a:solidFill>
                  <a:srgbClr val="0066AE"/>
                </a:solidFill>
              </a:rPr>
              <a:t>openssh</a:t>
            </a:r>
            <a:r>
              <a:rPr lang="en-US" altLang="zh-CN" dirty="0">
                <a:solidFill>
                  <a:srgbClr val="0066AE"/>
                </a:solidFill>
              </a:rPr>
              <a:t>-server</a:t>
            </a:r>
            <a:r>
              <a:rPr lang="zh-CN" altLang="en-US" dirty="0">
                <a:solidFill>
                  <a:srgbClr val="0066AE"/>
                </a:solidFill>
              </a:rPr>
              <a:t>）</a:t>
            </a:r>
            <a:endParaRPr lang="en-US" altLang="zh-CN" dirty="0">
              <a:solidFill>
                <a:srgbClr val="0066AE"/>
              </a:solidFill>
            </a:endParaRPr>
          </a:p>
          <a:p>
            <a:pPr lvl="1"/>
            <a:r>
              <a:rPr lang="en-US" altLang="zh-CN" dirty="0">
                <a:solidFill>
                  <a:srgbClr val="0066AE"/>
                </a:solidFill>
              </a:rPr>
              <a:t>/</a:t>
            </a:r>
            <a:r>
              <a:rPr lang="en-US" altLang="zh-CN" dirty="0" err="1">
                <a:solidFill>
                  <a:srgbClr val="0066AE"/>
                </a:solidFill>
              </a:rPr>
              <a:t>etc</a:t>
            </a:r>
            <a:r>
              <a:rPr lang="en-US" altLang="zh-CN" dirty="0">
                <a:solidFill>
                  <a:srgbClr val="0066AE"/>
                </a:solidFill>
              </a:rPr>
              <a:t>/</a:t>
            </a:r>
            <a:r>
              <a:rPr lang="en-US" altLang="zh-CN" dirty="0" err="1">
                <a:solidFill>
                  <a:srgbClr val="0066AE"/>
                </a:solidFill>
              </a:rPr>
              <a:t>ssh</a:t>
            </a:r>
            <a:r>
              <a:rPr lang="en-US" altLang="zh-CN" dirty="0">
                <a:solidFill>
                  <a:srgbClr val="0066AE"/>
                </a:solidFill>
              </a:rPr>
              <a:t>/</a:t>
            </a:r>
            <a:r>
              <a:rPr lang="en-US" altLang="zh-CN" dirty="0" err="1">
                <a:solidFill>
                  <a:srgbClr val="0066AE"/>
                </a:solidFill>
              </a:rPr>
              <a:t>sshd_config</a:t>
            </a:r>
            <a:endParaRPr lang="zh-CN" altLang="en-US" dirty="0">
              <a:solidFill>
                <a:srgbClr val="0066AE"/>
              </a:solidFill>
            </a:endParaRPr>
          </a:p>
        </p:txBody>
      </p:sp>
      <p:sp>
        <p:nvSpPr>
          <p:cNvPr id="5" name="矩形 4"/>
          <p:cNvSpPr/>
          <p:nvPr/>
        </p:nvSpPr>
        <p:spPr>
          <a:xfrm>
            <a:off x="539552" y="962675"/>
            <a:ext cx="571504" cy="51954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微软雅黑" panose="020B0503020204020204" pitchFamily="34" charset="-122"/>
                <a:ea typeface="微软雅黑" panose="020B0503020204020204" pitchFamily="34" charset="-122"/>
              </a:rPr>
              <a:t>04</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1182494" y="891237"/>
            <a:ext cx="6989906" cy="707886"/>
          </a:xfrm>
          <a:prstGeom prst="rect">
            <a:avLst/>
          </a:prstGeom>
        </p:spPr>
        <p:txBody>
          <a:bodyPr wrap="square">
            <a:spAutoFit/>
          </a:bodyPr>
          <a:lstStyle/>
          <a:p>
            <a:r>
              <a:rPr lang="zh-CN" altLang="en-US" sz="4000" dirty="0">
                <a:solidFill>
                  <a:schemeClr val="tx2">
                    <a:lumMod val="60000"/>
                    <a:lumOff val="40000"/>
                  </a:schemeClr>
                </a:solidFill>
                <a:latin typeface="微软雅黑" panose="020B0503020204020204" pitchFamily="34" charset="-122"/>
                <a:ea typeface="微软雅黑" panose="020B0503020204020204" pitchFamily="34" charset="-122"/>
              </a:rPr>
              <a:t>远程登录</a:t>
            </a:r>
            <a:endParaRPr lang="zh-CN" altLang="en-US" sz="4000" dirty="0">
              <a:solidFill>
                <a:schemeClr val="tx2">
                  <a:lumMod val="60000"/>
                  <a:lumOff val="40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网络服务器搭建</a:t>
            </a:r>
            <a:endParaRPr lang="zh-CN" altLang="en-US" dirty="0"/>
          </a:p>
        </p:txBody>
      </p:sp>
      <p:sp>
        <p:nvSpPr>
          <p:cNvPr id="4" name="Rectangle 3"/>
          <p:cNvSpPr>
            <a:spLocks noGrp="1" noChangeArrowheads="1"/>
          </p:cNvSpPr>
          <p:nvPr>
            <p:ph idx="1"/>
          </p:nvPr>
        </p:nvSpPr>
        <p:spPr>
          <a:xfrm>
            <a:off x="457200" y="1628800"/>
            <a:ext cx="8229600" cy="4680520"/>
          </a:xfrm>
        </p:spPr>
        <p:txBody>
          <a:bodyPr>
            <a:normAutofit fontScale="85000" lnSpcReduction="20000"/>
          </a:bodyPr>
          <a:lstStyle/>
          <a:p>
            <a:r>
              <a:rPr lang="zh-CN" altLang="en-US" dirty="0">
                <a:solidFill>
                  <a:srgbClr val="0066AE"/>
                </a:solidFill>
              </a:rPr>
              <a:t>互联网文件传输协议</a:t>
            </a:r>
            <a:r>
              <a:rPr lang="en-US" altLang="zh-CN" dirty="0">
                <a:solidFill>
                  <a:srgbClr val="0066AE"/>
                </a:solidFill>
              </a:rPr>
              <a:t>(File Transfer Protocol </a:t>
            </a:r>
            <a:r>
              <a:rPr lang="zh-CN" altLang="en-US" dirty="0">
                <a:solidFill>
                  <a:srgbClr val="0066AE"/>
                </a:solidFill>
              </a:rPr>
              <a:t>，</a:t>
            </a:r>
            <a:r>
              <a:rPr lang="en-US" altLang="zh-CN" dirty="0">
                <a:solidFill>
                  <a:srgbClr val="0066AE"/>
                </a:solidFill>
              </a:rPr>
              <a:t>ftp) </a:t>
            </a:r>
            <a:r>
              <a:rPr lang="zh-CN" altLang="en-US" dirty="0">
                <a:solidFill>
                  <a:srgbClr val="0066AE"/>
                </a:solidFill>
              </a:rPr>
              <a:t>标准是在</a:t>
            </a:r>
            <a:r>
              <a:rPr lang="en-US" altLang="zh-CN" dirty="0">
                <a:solidFill>
                  <a:srgbClr val="0066AE"/>
                </a:solidFill>
              </a:rPr>
              <a:t>RFC959</a:t>
            </a:r>
            <a:r>
              <a:rPr lang="zh-CN" altLang="en-US" dirty="0">
                <a:solidFill>
                  <a:srgbClr val="0066AE"/>
                </a:solidFill>
              </a:rPr>
              <a:t>说明的。该协议定义了一个在远程计算机系统和本地计算机系统之间传输文件的标准。一般来说，要传输文件的用户需先经过认证以后才能登录</a:t>
            </a:r>
            <a:r>
              <a:rPr lang="en-US" altLang="zh-CN" dirty="0">
                <a:solidFill>
                  <a:srgbClr val="0066AE"/>
                </a:solidFill>
              </a:rPr>
              <a:t>ftp</a:t>
            </a:r>
            <a:r>
              <a:rPr lang="zh-CN" altLang="en-US" dirty="0">
                <a:solidFill>
                  <a:srgbClr val="0066AE"/>
                </a:solidFill>
              </a:rPr>
              <a:t>服务器，访问在远程服务器的文件。使用文件传输协议（ </a:t>
            </a:r>
            <a:r>
              <a:rPr lang="en-US" altLang="zh-CN" dirty="0">
                <a:solidFill>
                  <a:srgbClr val="0066AE"/>
                </a:solidFill>
              </a:rPr>
              <a:t>FTP</a:t>
            </a:r>
            <a:r>
              <a:rPr lang="zh-CN" altLang="en-US" dirty="0">
                <a:solidFill>
                  <a:srgbClr val="0066AE"/>
                </a:solidFill>
              </a:rPr>
              <a:t>）通过网络在计算机之间传输文件是很普遍的一种方法。几乎所有的计算机平台上面都有</a:t>
            </a:r>
            <a:r>
              <a:rPr lang="en-US" altLang="zh-CN" dirty="0">
                <a:solidFill>
                  <a:srgbClr val="0066AE"/>
                </a:solidFill>
              </a:rPr>
              <a:t>FTP</a:t>
            </a:r>
            <a:r>
              <a:rPr lang="zh-CN" altLang="en-US" dirty="0">
                <a:solidFill>
                  <a:srgbClr val="0066AE"/>
                </a:solidFill>
              </a:rPr>
              <a:t>的客户端和服务端软件，因此用</a:t>
            </a:r>
            <a:r>
              <a:rPr lang="en-US" altLang="zh-CN" dirty="0">
                <a:solidFill>
                  <a:srgbClr val="0066AE"/>
                </a:solidFill>
              </a:rPr>
              <a:t>FTP</a:t>
            </a:r>
            <a:r>
              <a:rPr lang="zh-CN" altLang="en-US" dirty="0">
                <a:solidFill>
                  <a:srgbClr val="0066AE"/>
                </a:solidFill>
              </a:rPr>
              <a:t>传送文件也很方便。</a:t>
            </a:r>
            <a:endParaRPr lang="en-US" altLang="zh-CN" dirty="0">
              <a:solidFill>
                <a:srgbClr val="0066AE"/>
              </a:solidFill>
            </a:endParaRPr>
          </a:p>
          <a:p>
            <a:r>
              <a:rPr lang="zh-CN" altLang="en-US" dirty="0">
                <a:solidFill>
                  <a:srgbClr val="0066AE"/>
                </a:solidFill>
              </a:rPr>
              <a:t>安装：</a:t>
            </a:r>
            <a:endParaRPr lang="en-US" altLang="zh-CN" dirty="0">
              <a:solidFill>
                <a:srgbClr val="0066AE"/>
              </a:solidFill>
            </a:endParaRPr>
          </a:p>
          <a:p>
            <a:pPr lvl="1"/>
            <a:r>
              <a:rPr lang="en-US" altLang="zh-CN" dirty="0">
                <a:solidFill>
                  <a:srgbClr val="0066AE"/>
                </a:solidFill>
              </a:rPr>
              <a:t>apt install </a:t>
            </a:r>
            <a:r>
              <a:rPr lang="en-US" altLang="zh-CN" dirty="0" err="1">
                <a:solidFill>
                  <a:srgbClr val="0066AE"/>
                </a:solidFill>
              </a:rPr>
              <a:t>vsftpd</a:t>
            </a:r>
            <a:r>
              <a:rPr lang="zh-CN" altLang="en-US" dirty="0">
                <a:solidFill>
                  <a:srgbClr val="0066AE"/>
                </a:solidFill>
              </a:rPr>
              <a:t>（ </a:t>
            </a:r>
            <a:r>
              <a:rPr lang="en-US" altLang="zh-CN" dirty="0">
                <a:solidFill>
                  <a:srgbClr val="0066AE"/>
                </a:solidFill>
              </a:rPr>
              <a:t>yum install vs-</a:t>
            </a:r>
            <a:r>
              <a:rPr lang="en-US" altLang="zh-CN" dirty="0" err="1">
                <a:solidFill>
                  <a:srgbClr val="0066AE"/>
                </a:solidFill>
              </a:rPr>
              <a:t>ftpd</a:t>
            </a:r>
            <a:r>
              <a:rPr lang="en-US" altLang="zh-CN" dirty="0">
                <a:solidFill>
                  <a:srgbClr val="0066AE"/>
                </a:solidFill>
              </a:rPr>
              <a:t> </a:t>
            </a:r>
            <a:r>
              <a:rPr lang="zh-CN" altLang="en-US" dirty="0">
                <a:solidFill>
                  <a:srgbClr val="0066AE"/>
                </a:solidFill>
              </a:rPr>
              <a:t>）</a:t>
            </a:r>
            <a:endParaRPr lang="en-US" altLang="zh-CN" dirty="0">
              <a:solidFill>
                <a:srgbClr val="0066AE"/>
              </a:solidFill>
            </a:endParaRPr>
          </a:p>
          <a:p>
            <a:pPr lvl="1"/>
            <a:r>
              <a:rPr lang="en-US" altLang="zh-CN" dirty="0" err="1">
                <a:solidFill>
                  <a:srgbClr val="0066AE"/>
                </a:solidFill>
              </a:rPr>
              <a:t>systemctl</a:t>
            </a:r>
            <a:r>
              <a:rPr lang="en-US" altLang="zh-CN" dirty="0">
                <a:solidFill>
                  <a:srgbClr val="0066AE"/>
                </a:solidFill>
              </a:rPr>
              <a:t> start </a:t>
            </a:r>
            <a:r>
              <a:rPr lang="en-US" altLang="zh-CN" dirty="0" err="1">
                <a:solidFill>
                  <a:srgbClr val="0066AE"/>
                </a:solidFill>
              </a:rPr>
              <a:t>vsftpd</a:t>
            </a:r>
            <a:endParaRPr lang="en-US" altLang="zh-CN" dirty="0">
              <a:solidFill>
                <a:srgbClr val="0066AE"/>
              </a:solidFill>
            </a:endParaRPr>
          </a:p>
          <a:p>
            <a:pPr lvl="1"/>
            <a:r>
              <a:rPr lang="en-US" altLang="zh-CN" dirty="0">
                <a:solidFill>
                  <a:srgbClr val="0066AE"/>
                </a:solidFill>
              </a:rPr>
              <a:t>/</a:t>
            </a:r>
            <a:r>
              <a:rPr lang="en-US" altLang="zh-CN" dirty="0" err="1">
                <a:solidFill>
                  <a:srgbClr val="0066AE"/>
                </a:solidFill>
              </a:rPr>
              <a:t>etc</a:t>
            </a:r>
            <a:r>
              <a:rPr lang="en-US" altLang="zh-CN" dirty="0">
                <a:solidFill>
                  <a:srgbClr val="0066AE"/>
                </a:solidFill>
              </a:rPr>
              <a:t>/</a:t>
            </a:r>
            <a:r>
              <a:rPr lang="en-US" altLang="zh-CN" dirty="0" err="1">
                <a:solidFill>
                  <a:srgbClr val="0066AE"/>
                </a:solidFill>
              </a:rPr>
              <a:t>vsftpd.conf</a:t>
            </a:r>
            <a:endParaRPr lang="zh-CN" altLang="en-US" dirty="0">
              <a:solidFill>
                <a:srgbClr val="0066AE"/>
              </a:solidFill>
            </a:endParaRPr>
          </a:p>
          <a:p>
            <a:pPr lvl="1"/>
            <a:endParaRPr lang="zh-CN" altLang="en-US" dirty="0">
              <a:solidFill>
                <a:srgbClr val="0066AE"/>
              </a:solidFill>
            </a:endParaRPr>
          </a:p>
        </p:txBody>
      </p:sp>
      <p:sp>
        <p:nvSpPr>
          <p:cNvPr id="5" name="矩形 4"/>
          <p:cNvSpPr/>
          <p:nvPr/>
        </p:nvSpPr>
        <p:spPr>
          <a:xfrm>
            <a:off x="539552" y="962675"/>
            <a:ext cx="571504" cy="51954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微软雅黑" panose="020B0503020204020204" pitchFamily="34" charset="-122"/>
                <a:ea typeface="微软雅黑" panose="020B0503020204020204" pitchFamily="34" charset="-122"/>
              </a:rPr>
              <a:t>05</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1182494" y="891237"/>
            <a:ext cx="6989906" cy="707886"/>
          </a:xfrm>
          <a:prstGeom prst="rect">
            <a:avLst/>
          </a:prstGeom>
        </p:spPr>
        <p:txBody>
          <a:bodyPr wrap="square">
            <a:spAutoFit/>
          </a:bodyPr>
          <a:lstStyle/>
          <a:p>
            <a:r>
              <a:rPr lang="en-US" altLang="zh-CN" sz="4000" dirty="0">
                <a:solidFill>
                  <a:schemeClr val="tx2">
                    <a:lumMod val="60000"/>
                    <a:lumOff val="40000"/>
                  </a:schemeClr>
                </a:solidFill>
                <a:latin typeface="微软雅黑" panose="020B0503020204020204" pitchFamily="34" charset="-122"/>
                <a:ea typeface="微软雅黑" panose="020B0503020204020204" pitchFamily="34" charset="-122"/>
              </a:rPr>
              <a:t>Ftp Server</a:t>
            </a:r>
            <a:endParaRPr lang="zh-CN" altLang="en-US" sz="4000" dirty="0">
              <a:solidFill>
                <a:schemeClr val="tx2">
                  <a:lumMod val="60000"/>
                  <a:lumOff val="40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网络服务器搭建</a:t>
            </a:r>
            <a:endParaRPr lang="zh-CN" altLang="en-US" dirty="0"/>
          </a:p>
        </p:txBody>
      </p:sp>
      <p:sp>
        <p:nvSpPr>
          <p:cNvPr id="4" name="Rectangle 3"/>
          <p:cNvSpPr>
            <a:spLocks noGrp="1" noChangeArrowheads="1"/>
          </p:cNvSpPr>
          <p:nvPr>
            <p:ph idx="1"/>
          </p:nvPr>
        </p:nvSpPr>
        <p:spPr>
          <a:xfrm>
            <a:off x="457200" y="1628800"/>
            <a:ext cx="8229600" cy="4680520"/>
          </a:xfrm>
        </p:spPr>
        <p:txBody>
          <a:bodyPr>
            <a:normAutofit fontScale="70000" lnSpcReduction="20000"/>
          </a:bodyPr>
          <a:lstStyle/>
          <a:p>
            <a:r>
              <a:rPr lang="en-US" altLang="zh-CN" dirty="0">
                <a:solidFill>
                  <a:srgbClr val="0066AE"/>
                </a:solidFill>
              </a:rPr>
              <a:t>Squid</a:t>
            </a:r>
            <a:endParaRPr lang="en-US" altLang="zh-CN" dirty="0">
              <a:solidFill>
                <a:srgbClr val="0066AE"/>
              </a:solidFill>
            </a:endParaRPr>
          </a:p>
          <a:p>
            <a:pPr lvl="1"/>
            <a:r>
              <a:rPr lang="zh-CN" altLang="en-US" dirty="0">
                <a:solidFill>
                  <a:srgbClr val="0066AE"/>
                </a:solidFill>
              </a:rPr>
              <a:t>对于</a:t>
            </a:r>
            <a:r>
              <a:rPr lang="en-US" altLang="zh-CN" dirty="0">
                <a:solidFill>
                  <a:srgbClr val="0066AE"/>
                </a:solidFill>
              </a:rPr>
              <a:t>Web</a:t>
            </a:r>
            <a:r>
              <a:rPr lang="zh-CN" altLang="en-US" dirty="0">
                <a:solidFill>
                  <a:srgbClr val="0066AE"/>
                </a:solidFill>
              </a:rPr>
              <a:t>用户来说，</a:t>
            </a:r>
            <a:r>
              <a:rPr lang="en-US" altLang="zh-CN" dirty="0">
                <a:solidFill>
                  <a:srgbClr val="0066AE"/>
                </a:solidFill>
              </a:rPr>
              <a:t>Squid</a:t>
            </a:r>
            <a:r>
              <a:rPr lang="zh-CN" altLang="en-US" dirty="0">
                <a:solidFill>
                  <a:srgbClr val="0066AE"/>
                </a:solidFill>
              </a:rPr>
              <a:t>是一个高性能的代理缓存服务器，和一般的代理缓存软件不同，</a:t>
            </a:r>
            <a:r>
              <a:rPr lang="en-US" altLang="zh-CN" dirty="0">
                <a:solidFill>
                  <a:srgbClr val="0066AE"/>
                </a:solidFill>
              </a:rPr>
              <a:t>Squid</a:t>
            </a:r>
            <a:r>
              <a:rPr lang="zh-CN" altLang="en-US" dirty="0">
                <a:solidFill>
                  <a:srgbClr val="0066AE"/>
                </a:solidFill>
              </a:rPr>
              <a:t>用一个单独的、非模块化的、</a:t>
            </a:r>
            <a:r>
              <a:rPr lang="en-US" altLang="zh-CN" dirty="0">
                <a:solidFill>
                  <a:srgbClr val="0066AE"/>
                </a:solidFill>
              </a:rPr>
              <a:t>I/O</a:t>
            </a:r>
            <a:r>
              <a:rPr lang="zh-CN" altLang="en-US" dirty="0">
                <a:solidFill>
                  <a:srgbClr val="0066AE"/>
                </a:solidFill>
              </a:rPr>
              <a:t>驱动的进程来处理所有的客户端请求。</a:t>
            </a:r>
            <a:r>
              <a:rPr lang="en-US" altLang="zh-CN" dirty="0">
                <a:solidFill>
                  <a:srgbClr val="0066AE"/>
                </a:solidFill>
              </a:rPr>
              <a:t>Squid</a:t>
            </a:r>
            <a:r>
              <a:rPr lang="zh-CN" altLang="en-US" dirty="0">
                <a:solidFill>
                  <a:srgbClr val="0066AE"/>
                </a:solidFill>
              </a:rPr>
              <a:t>将数据元缓存在内存中，同时也缓存</a:t>
            </a:r>
            <a:r>
              <a:rPr lang="en-US" altLang="zh-CN" dirty="0">
                <a:solidFill>
                  <a:srgbClr val="0066AE"/>
                </a:solidFill>
              </a:rPr>
              <a:t>DNS</a:t>
            </a:r>
            <a:r>
              <a:rPr lang="zh-CN" altLang="en-US" dirty="0">
                <a:solidFill>
                  <a:srgbClr val="0066AE"/>
                </a:solidFill>
              </a:rPr>
              <a:t>查询的结果，除此之外，它还支持非模块化的</a:t>
            </a:r>
            <a:r>
              <a:rPr lang="en-US" altLang="zh-CN" dirty="0">
                <a:solidFill>
                  <a:srgbClr val="0066AE"/>
                </a:solidFill>
              </a:rPr>
              <a:t>DNS</a:t>
            </a:r>
            <a:r>
              <a:rPr lang="zh-CN" altLang="en-US" dirty="0">
                <a:solidFill>
                  <a:srgbClr val="0066AE"/>
                </a:solidFill>
              </a:rPr>
              <a:t>查询，对失败的请求进行消极缓存。</a:t>
            </a:r>
            <a:r>
              <a:rPr lang="en-US" altLang="zh-CN" dirty="0">
                <a:solidFill>
                  <a:srgbClr val="0066AE"/>
                </a:solidFill>
              </a:rPr>
              <a:t>Squid</a:t>
            </a:r>
            <a:r>
              <a:rPr lang="zh-CN" altLang="en-US" dirty="0">
                <a:solidFill>
                  <a:srgbClr val="0066AE"/>
                </a:solidFill>
              </a:rPr>
              <a:t>支持</a:t>
            </a:r>
            <a:r>
              <a:rPr lang="en-US" altLang="zh-CN" dirty="0">
                <a:solidFill>
                  <a:srgbClr val="0066AE"/>
                </a:solidFill>
              </a:rPr>
              <a:t>SSL</a:t>
            </a:r>
            <a:r>
              <a:rPr lang="zh-CN" altLang="en-US" dirty="0">
                <a:solidFill>
                  <a:srgbClr val="0066AE"/>
                </a:solidFill>
              </a:rPr>
              <a:t>，支持访问控制。由于使用了</a:t>
            </a:r>
            <a:r>
              <a:rPr lang="en-US" altLang="zh-CN" dirty="0">
                <a:solidFill>
                  <a:srgbClr val="0066AE"/>
                </a:solidFill>
              </a:rPr>
              <a:t>ICP</a:t>
            </a:r>
            <a:r>
              <a:rPr lang="zh-CN" altLang="en-US" dirty="0">
                <a:solidFill>
                  <a:srgbClr val="0066AE"/>
                </a:solidFill>
              </a:rPr>
              <a:t>（轻量</a:t>
            </a:r>
            <a:r>
              <a:rPr lang="en-US" altLang="zh-CN" dirty="0">
                <a:solidFill>
                  <a:srgbClr val="0066AE"/>
                </a:solidFill>
              </a:rPr>
              <a:t>Internet</a:t>
            </a:r>
            <a:r>
              <a:rPr lang="zh-CN" altLang="en-US" dirty="0">
                <a:solidFill>
                  <a:srgbClr val="0066AE"/>
                </a:solidFill>
              </a:rPr>
              <a:t>缓存协议），</a:t>
            </a:r>
            <a:r>
              <a:rPr lang="en-US" altLang="zh-CN" dirty="0">
                <a:solidFill>
                  <a:srgbClr val="0066AE"/>
                </a:solidFill>
              </a:rPr>
              <a:t>Squid</a:t>
            </a:r>
            <a:r>
              <a:rPr lang="zh-CN" altLang="en-US" dirty="0">
                <a:solidFill>
                  <a:srgbClr val="0066AE"/>
                </a:solidFill>
              </a:rPr>
              <a:t>能够实现层叠的代理阵列，从而最大限度地节约带宽。</a:t>
            </a:r>
            <a:endParaRPr lang="en-US" altLang="zh-CN" dirty="0">
              <a:solidFill>
                <a:srgbClr val="0066AE"/>
              </a:solidFill>
            </a:endParaRPr>
          </a:p>
          <a:p>
            <a:pPr lvl="1"/>
            <a:r>
              <a:rPr lang="en-US" altLang="zh-CN" dirty="0">
                <a:solidFill>
                  <a:srgbClr val="0066AE"/>
                </a:solidFill>
              </a:rPr>
              <a:t>apt install squid</a:t>
            </a:r>
            <a:r>
              <a:rPr lang="zh-CN" altLang="en-US" dirty="0">
                <a:solidFill>
                  <a:srgbClr val="0066AE"/>
                </a:solidFill>
              </a:rPr>
              <a:t>（</a:t>
            </a:r>
            <a:r>
              <a:rPr lang="en-US" altLang="zh-CN" dirty="0">
                <a:solidFill>
                  <a:srgbClr val="0066AE"/>
                </a:solidFill>
              </a:rPr>
              <a:t>yum install squid</a:t>
            </a:r>
            <a:r>
              <a:rPr lang="zh-CN" altLang="en-US" dirty="0">
                <a:solidFill>
                  <a:srgbClr val="0066AE"/>
                </a:solidFill>
              </a:rPr>
              <a:t>）</a:t>
            </a:r>
            <a:endParaRPr lang="en-US" altLang="zh-CN" dirty="0">
              <a:solidFill>
                <a:srgbClr val="0066AE"/>
              </a:solidFill>
            </a:endParaRPr>
          </a:p>
          <a:p>
            <a:pPr lvl="1"/>
            <a:r>
              <a:rPr lang="en-US" altLang="zh-CN" dirty="0">
                <a:solidFill>
                  <a:srgbClr val="0066AE"/>
                </a:solidFill>
              </a:rPr>
              <a:t>/</a:t>
            </a:r>
            <a:r>
              <a:rPr lang="en-US" altLang="zh-CN" dirty="0" err="1">
                <a:solidFill>
                  <a:srgbClr val="0066AE"/>
                </a:solidFill>
              </a:rPr>
              <a:t>etc</a:t>
            </a:r>
            <a:r>
              <a:rPr lang="en-US" altLang="zh-CN" dirty="0">
                <a:solidFill>
                  <a:srgbClr val="0066AE"/>
                </a:solidFill>
              </a:rPr>
              <a:t>/squid</a:t>
            </a:r>
            <a:endParaRPr lang="en-US" altLang="zh-CN" dirty="0">
              <a:solidFill>
                <a:srgbClr val="0066AE"/>
              </a:solidFill>
            </a:endParaRPr>
          </a:p>
          <a:p>
            <a:r>
              <a:rPr lang="en-US" altLang="zh-CN" dirty="0">
                <a:solidFill>
                  <a:srgbClr val="0066AE"/>
                </a:solidFill>
              </a:rPr>
              <a:t>Socks</a:t>
            </a:r>
            <a:endParaRPr lang="en-US" altLang="zh-CN" dirty="0">
              <a:solidFill>
                <a:srgbClr val="0066AE"/>
              </a:solidFill>
            </a:endParaRPr>
          </a:p>
          <a:p>
            <a:pPr lvl="1"/>
            <a:r>
              <a:rPr lang="en-US" altLang="zh-CN" dirty="0">
                <a:solidFill>
                  <a:srgbClr val="0066AE"/>
                </a:solidFill>
              </a:rPr>
              <a:t>socks</a:t>
            </a:r>
            <a:r>
              <a:rPr lang="zh-CN" altLang="en-US" dirty="0">
                <a:solidFill>
                  <a:srgbClr val="0066AE"/>
                </a:solidFill>
              </a:rPr>
              <a:t>是一种网络代理协议，该协议可以让客户机通过</a:t>
            </a:r>
            <a:r>
              <a:rPr lang="en-US" altLang="zh-CN" dirty="0">
                <a:solidFill>
                  <a:srgbClr val="0066AE"/>
                </a:solidFill>
              </a:rPr>
              <a:t>Socks</a:t>
            </a:r>
            <a:r>
              <a:rPr lang="zh-CN" altLang="en-US" dirty="0">
                <a:solidFill>
                  <a:srgbClr val="0066AE"/>
                </a:solidFill>
              </a:rPr>
              <a:t>服务器获得对</a:t>
            </a:r>
            <a:r>
              <a:rPr lang="en-US" altLang="zh-CN" dirty="0">
                <a:solidFill>
                  <a:srgbClr val="0066AE"/>
                </a:solidFill>
              </a:rPr>
              <a:t>Internet</a:t>
            </a:r>
            <a:r>
              <a:rPr lang="zh-CN" altLang="en-US" dirty="0">
                <a:solidFill>
                  <a:srgbClr val="0066AE"/>
                </a:solidFill>
              </a:rPr>
              <a:t>的完全访问能力。</a:t>
            </a:r>
            <a:r>
              <a:rPr lang="en-US" altLang="zh-CN" dirty="0">
                <a:solidFill>
                  <a:srgbClr val="0066AE"/>
                </a:solidFill>
              </a:rPr>
              <a:t>Socks</a:t>
            </a:r>
            <a:r>
              <a:rPr lang="zh-CN" altLang="en-US" dirty="0">
                <a:solidFill>
                  <a:srgbClr val="0066AE"/>
                </a:solidFill>
              </a:rPr>
              <a:t>在服务器和客户端之间建立一个安全的代理数据通道，从客户的角度看来，</a:t>
            </a:r>
            <a:r>
              <a:rPr lang="en-US" altLang="zh-CN" dirty="0">
                <a:solidFill>
                  <a:srgbClr val="0066AE"/>
                </a:solidFill>
              </a:rPr>
              <a:t>Socks</a:t>
            </a:r>
            <a:r>
              <a:rPr lang="zh-CN" altLang="en-US" dirty="0">
                <a:solidFill>
                  <a:srgbClr val="0066AE"/>
                </a:solidFill>
              </a:rPr>
              <a:t>是透明的；从服务器的角度看来，</a:t>
            </a:r>
            <a:r>
              <a:rPr lang="en-US" altLang="zh-CN" dirty="0">
                <a:solidFill>
                  <a:srgbClr val="0066AE"/>
                </a:solidFill>
              </a:rPr>
              <a:t>Socks</a:t>
            </a:r>
            <a:r>
              <a:rPr lang="zh-CN" altLang="en-US" dirty="0">
                <a:solidFill>
                  <a:srgbClr val="0066AE"/>
                </a:solidFill>
              </a:rPr>
              <a:t>就是客户端。</a:t>
            </a:r>
            <a:endParaRPr lang="en-US" altLang="zh-CN" dirty="0">
              <a:solidFill>
                <a:srgbClr val="0066AE"/>
              </a:solidFill>
            </a:endParaRPr>
          </a:p>
          <a:p>
            <a:pPr lvl="1"/>
            <a:r>
              <a:rPr lang="en-US" altLang="zh-CN" dirty="0">
                <a:solidFill>
                  <a:srgbClr val="0066AE"/>
                </a:solidFill>
              </a:rPr>
              <a:t>apt install </a:t>
            </a:r>
            <a:r>
              <a:rPr lang="en-US" altLang="zh-CN" dirty="0" err="1">
                <a:solidFill>
                  <a:srgbClr val="0066AE"/>
                </a:solidFill>
              </a:rPr>
              <a:t>tsocks</a:t>
            </a:r>
            <a:r>
              <a:rPr lang="zh-CN" altLang="en-US" dirty="0">
                <a:solidFill>
                  <a:srgbClr val="0066AE"/>
                </a:solidFill>
              </a:rPr>
              <a:t>（</a:t>
            </a:r>
            <a:r>
              <a:rPr lang="en-US" altLang="zh-CN" dirty="0">
                <a:solidFill>
                  <a:srgbClr val="0066AE"/>
                </a:solidFill>
              </a:rPr>
              <a:t>yum install </a:t>
            </a:r>
            <a:r>
              <a:rPr lang="en-US" altLang="zh-CN" dirty="0" err="1">
                <a:solidFill>
                  <a:srgbClr val="0066AE"/>
                </a:solidFill>
              </a:rPr>
              <a:t>tsocks</a:t>
            </a:r>
            <a:r>
              <a:rPr lang="zh-CN" altLang="en-US" dirty="0">
                <a:solidFill>
                  <a:srgbClr val="0066AE"/>
                </a:solidFill>
              </a:rPr>
              <a:t>）</a:t>
            </a:r>
            <a:endParaRPr lang="en-US" altLang="zh-CN" dirty="0">
              <a:solidFill>
                <a:srgbClr val="0066AE"/>
              </a:solidFill>
            </a:endParaRPr>
          </a:p>
          <a:p>
            <a:pPr lvl="1"/>
            <a:r>
              <a:rPr lang="en-US" altLang="zh-CN" dirty="0">
                <a:solidFill>
                  <a:srgbClr val="0066AE"/>
                </a:solidFill>
              </a:rPr>
              <a:t>/</a:t>
            </a:r>
            <a:r>
              <a:rPr lang="en-US" altLang="zh-CN" dirty="0" err="1">
                <a:solidFill>
                  <a:srgbClr val="0066AE"/>
                </a:solidFill>
              </a:rPr>
              <a:t>etc</a:t>
            </a:r>
            <a:r>
              <a:rPr lang="en-US" altLang="zh-CN" dirty="0">
                <a:solidFill>
                  <a:srgbClr val="0066AE"/>
                </a:solidFill>
              </a:rPr>
              <a:t>/</a:t>
            </a:r>
            <a:r>
              <a:rPr lang="en-US" altLang="zh-CN" dirty="0" err="1">
                <a:solidFill>
                  <a:srgbClr val="0066AE"/>
                </a:solidFill>
              </a:rPr>
              <a:t>tsocks.conf</a:t>
            </a:r>
            <a:endParaRPr lang="en-US" altLang="zh-CN" dirty="0">
              <a:solidFill>
                <a:srgbClr val="0066AE"/>
              </a:solidFill>
            </a:endParaRPr>
          </a:p>
          <a:p>
            <a:pPr lvl="1"/>
            <a:endParaRPr lang="zh-CN" altLang="en-US" dirty="0">
              <a:solidFill>
                <a:srgbClr val="0066AE"/>
              </a:solidFill>
            </a:endParaRPr>
          </a:p>
        </p:txBody>
      </p:sp>
      <p:sp>
        <p:nvSpPr>
          <p:cNvPr id="5" name="矩形 4"/>
          <p:cNvSpPr/>
          <p:nvPr/>
        </p:nvSpPr>
        <p:spPr>
          <a:xfrm>
            <a:off x="539552" y="962675"/>
            <a:ext cx="571504" cy="51954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微软雅黑" panose="020B0503020204020204" pitchFamily="34" charset="-122"/>
                <a:ea typeface="微软雅黑" panose="020B0503020204020204" pitchFamily="34" charset="-122"/>
              </a:rPr>
              <a:t>06</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1182494" y="891237"/>
            <a:ext cx="6989906" cy="707886"/>
          </a:xfrm>
          <a:prstGeom prst="rect">
            <a:avLst/>
          </a:prstGeom>
        </p:spPr>
        <p:txBody>
          <a:bodyPr wrap="square">
            <a:spAutoFit/>
          </a:bodyPr>
          <a:lstStyle/>
          <a:p>
            <a:r>
              <a:rPr lang="zh-CN" altLang="en-US" sz="4000" dirty="0">
                <a:solidFill>
                  <a:schemeClr val="tx2">
                    <a:lumMod val="60000"/>
                    <a:lumOff val="40000"/>
                  </a:schemeClr>
                </a:solidFill>
                <a:latin typeface="微软雅黑" panose="020B0503020204020204" pitchFamily="34" charset="-122"/>
                <a:ea typeface="微软雅黑" panose="020B0503020204020204" pitchFamily="34" charset="-122"/>
              </a:rPr>
              <a:t>代理服务器</a:t>
            </a:r>
            <a:endParaRPr lang="zh-CN" altLang="en-US" sz="4000" dirty="0">
              <a:solidFill>
                <a:schemeClr val="tx2">
                  <a:lumMod val="60000"/>
                  <a:lumOff val="40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网络服务器搭建</a:t>
            </a:r>
            <a:endParaRPr lang="zh-CN" altLang="en-US" dirty="0"/>
          </a:p>
        </p:txBody>
      </p:sp>
      <p:sp>
        <p:nvSpPr>
          <p:cNvPr id="4" name="Rectangle 3"/>
          <p:cNvSpPr>
            <a:spLocks noGrp="1" noChangeArrowheads="1"/>
          </p:cNvSpPr>
          <p:nvPr>
            <p:ph idx="1"/>
          </p:nvPr>
        </p:nvSpPr>
        <p:spPr>
          <a:xfrm>
            <a:off x="457200" y="1628800"/>
            <a:ext cx="8229600" cy="4680520"/>
          </a:xfrm>
        </p:spPr>
        <p:txBody>
          <a:bodyPr>
            <a:normAutofit fontScale="92500" lnSpcReduction="20000"/>
          </a:bodyPr>
          <a:lstStyle/>
          <a:p>
            <a:r>
              <a:rPr lang="en-US" altLang="zh-CN" dirty="0">
                <a:solidFill>
                  <a:srgbClr val="0066AE"/>
                </a:solidFill>
              </a:rPr>
              <a:t>Samba</a:t>
            </a:r>
            <a:r>
              <a:rPr lang="zh-CN" altLang="en-US" dirty="0">
                <a:solidFill>
                  <a:srgbClr val="0066AE"/>
                </a:solidFill>
              </a:rPr>
              <a:t>是在</a:t>
            </a:r>
            <a:r>
              <a:rPr lang="en-US" altLang="zh-CN" dirty="0">
                <a:solidFill>
                  <a:srgbClr val="0066AE"/>
                </a:solidFill>
              </a:rPr>
              <a:t>Linux</a:t>
            </a:r>
            <a:r>
              <a:rPr lang="zh-CN" altLang="en-US" dirty="0">
                <a:solidFill>
                  <a:srgbClr val="0066AE"/>
                </a:solidFill>
              </a:rPr>
              <a:t>和</a:t>
            </a:r>
            <a:r>
              <a:rPr lang="en-US" altLang="zh-CN" dirty="0">
                <a:solidFill>
                  <a:srgbClr val="0066AE"/>
                </a:solidFill>
              </a:rPr>
              <a:t>UNIX</a:t>
            </a:r>
            <a:r>
              <a:rPr lang="zh-CN" altLang="en-US" dirty="0">
                <a:solidFill>
                  <a:srgbClr val="0066AE"/>
                </a:solidFill>
              </a:rPr>
              <a:t>系统上实现</a:t>
            </a:r>
            <a:r>
              <a:rPr lang="en-US" altLang="zh-CN" dirty="0">
                <a:solidFill>
                  <a:srgbClr val="0066AE"/>
                </a:solidFill>
              </a:rPr>
              <a:t>SMB</a:t>
            </a:r>
            <a:r>
              <a:rPr lang="zh-CN" altLang="en-US" dirty="0">
                <a:solidFill>
                  <a:srgbClr val="0066AE"/>
                </a:solidFill>
              </a:rPr>
              <a:t>协议的一个免费软件，由服务器及客户端程序构成。</a:t>
            </a:r>
            <a:r>
              <a:rPr lang="en-US" altLang="zh-CN" dirty="0">
                <a:solidFill>
                  <a:srgbClr val="0066AE"/>
                </a:solidFill>
              </a:rPr>
              <a:t>SMB</a:t>
            </a:r>
            <a:r>
              <a:rPr lang="zh-CN" altLang="en-US" dirty="0">
                <a:solidFill>
                  <a:srgbClr val="0066AE"/>
                </a:solidFill>
              </a:rPr>
              <a:t>（</a:t>
            </a:r>
            <a:r>
              <a:rPr lang="en-US" altLang="zh-CN" dirty="0">
                <a:solidFill>
                  <a:srgbClr val="0066AE"/>
                </a:solidFill>
              </a:rPr>
              <a:t>Server Messages Block</a:t>
            </a:r>
            <a:r>
              <a:rPr lang="zh-CN" altLang="en-US" dirty="0">
                <a:solidFill>
                  <a:srgbClr val="0066AE"/>
                </a:solidFill>
              </a:rPr>
              <a:t>，信息服务块）是一种在局域网上共享文件和打印机的一种通信协议，它为局域网内的不同计算机之间提供文件及打印机等资源的共享服务。</a:t>
            </a:r>
            <a:r>
              <a:rPr lang="en-US" altLang="zh-CN" dirty="0">
                <a:solidFill>
                  <a:srgbClr val="0066AE"/>
                </a:solidFill>
              </a:rPr>
              <a:t>SMB</a:t>
            </a:r>
            <a:r>
              <a:rPr lang="zh-CN" altLang="en-US" dirty="0">
                <a:solidFill>
                  <a:srgbClr val="0066AE"/>
                </a:solidFill>
              </a:rPr>
              <a:t>协议是客户机</a:t>
            </a:r>
            <a:r>
              <a:rPr lang="en-US" altLang="zh-CN" dirty="0">
                <a:solidFill>
                  <a:srgbClr val="0066AE"/>
                </a:solidFill>
              </a:rPr>
              <a:t>/</a:t>
            </a:r>
            <a:r>
              <a:rPr lang="zh-CN" altLang="en-US" dirty="0">
                <a:solidFill>
                  <a:srgbClr val="0066AE"/>
                </a:solidFill>
              </a:rPr>
              <a:t>服务器型协议，客户机通过该协议可以访问服务器上的共享文件系统、打印机及其他资源。</a:t>
            </a:r>
            <a:endParaRPr lang="en-US" altLang="zh-CN" dirty="0">
              <a:solidFill>
                <a:srgbClr val="0066AE"/>
              </a:solidFill>
            </a:endParaRPr>
          </a:p>
          <a:p>
            <a:r>
              <a:rPr lang="zh-CN" altLang="en-US" dirty="0">
                <a:solidFill>
                  <a:srgbClr val="0066AE"/>
                </a:solidFill>
              </a:rPr>
              <a:t>安装：</a:t>
            </a:r>
            <a:endParaRPr lang="en-US" altLang="zh-CN" dirty="0">
              <a:solidFill>
                <a:srgbClr val="0066AE"/>
              </a:solidFill>
            </a:endParaRPr>
          </a:p>
          <a:p>
            <a:pPr lvl="1"/>
            <a:r>
              <a:rPr lang="en-US" altLang="zh-CN" dirty="0">
                <a:solidFill>
                  <a:srgbClr val="0066AE"/>
                </a:solidFill>
              </a:rPr>
              <a:t>apt install samba</a:t>
            </a:r>
            <a:r>
              <a:rPr lang="zh-CN" altLang="en-US" dirty="0">
                <a:solidFill>
                  <a:srgbClr val="0066AE"/>
                </a:solidFill>
              </a:rPr>
              <a:t>（</a:t>
            </a:r>
            <a:r>
              <a:rPr lang="en-US" altLang="zh-CN" dirty="0">
                <a:solidFill>
                  <a:srgbClr val="0066AE"/>
                </a:solidFill>
              </a:rPr>
              <a:t>yum install samba</a:t>
            </a:r>
            <a:r>
              <a:rPr lang="zh-CN" altLang="en-US" dirty="0">
                <a:solidFill>
                  <a:srgbClr val="0066AE"/>
                </a:solidFill>
              </a:rPr>
              <a:t>）</a:t>
            </a:r>
            <a:endParaRPr lang="en-US" altLang="zh-CN" dirty="0">
              <a:solidFill>
                <a:srgbClr val="0066AE"/>
              </a:solidFill>
            </a:endParaRPr>
          </a:p>
          <a:p>
            <a:pPr lvl="1"/>
            <a:r>
              <a:rPr lang="en-US" altLang="zh-CN" dirty="0">
                <a:solidFill>
                  <a:srgbClr val="0066AE"/>
                </a:solidFill>
              </a:rPr>
              <a:t>/</a:t>
            </a:r>
            <a:r>
              <a:rPr lang="en-US" altLang="zh-CN" dirty="0" err="1">
                <a:solidFill>
                  <a:srgbClr val="0066AE"/>
                </a:solidFill>
              </a:rPr>
              <a:t>etc</a:t>
            </a:r>
            <a:r>
              <a:rPr lang="en-US" altLang="zh-CN" dirty="0">
                <a:solidFill>
                  <a:srgbClr val="0066AE"/>
                </a:solidFill>
              </a:rPr>
              <a:t>/samba/</a:t>
            </a:r>
            <a:endParaRPr lang="zh-CN" altLang="en-US" dirty="0">
              <a:solidFill>
                <a:srgbClr val="0066AE"/>
              </a:solidFill>
            </a:endParaRPr>
          </a:p>
        </p:txBody>
      </p:sp>
      <p:sp>
        <p:nvSpPr>
          <p:cNvPr id="5" name="矩形 4"/>
          <p:cNvSpPr/>
          <p:nvPr/>
        </p:nvSpPr>
        <p:spPr>
          <a:xfrm>
            <a:off x="539552" y="962675"/>
            <a:ext cx="571504" cy="51954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微软雅黑" panose="020B0503020204020204" pitchFamily="34" charset="-122"/>
                <a:ea typeface="微软雅黑" panose="020B0503020204020204" pitchFamily="34" charset="-122"/>
              </a:rPr>
              <a:t>07</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1182494" y="891237"/>
            <a:ext cx="6989906" cy="707886"/>
          </a:xfrm>
          <a:prstGeom prst="rect">
            <a:avLst/>
          </a:prstGeom>
        </p:spPr>
        <p:txBody>
          <a:bodyPr wrap="square">
            <a:spAutoFit/>
          </a:bodyPr>
          <a:lstStyle/>
          <a:p>
            <a:r>
              <a:rPr lang="zh-CN" altLang="en-US" sz="4000" dirty="0">
                <a:solidFill>
                  <a:schemeClr val="tx2">
                    <a:lumMod val="60000"/>
                    <a:lumOff val="40000"/>
                  </a:schemeClr>
                </a:solidFill>
                <a:latin typeface="微软雅黑" panose="020B0503020204020204" pitchFamily="34" charset="-122"/>
                <a:ea typeface="微软雅黑" panose="020B0503020204020204" pitchFamily="34" charset="-122"/>
              </a:rPr>
              <a:t>文件服务器</a:t>
            </a:r>
            <a:endParaRPr lang="zh-CN" altLang="en-US" sz="4000" dirty="0">
              <a:solidFill>
                <a:schemeClr val="tx2">
                  <a:lumMod val="60000"/>
                  <a:lumOff val="40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网络服务器搭建</a:t>
            </a:r>
            <a:endParaRPr lang="zh-CN" altLang="en-US" dirty="0"/>
          </a:p>
        </p:txBody>
      </p:sp>
      <p:sp>
        <p:nvSpPr>
          <p:cNvPr id="4" name="Rectangle 3"/>
          <p:cNvSpPr>
            <a:spLocks noGrp="1" noChangeArrowheads="1"/>
          </p:cNvSpPr>
          <p:nvPr>
            <p:ph idx="1"/>
          </p:nvPr>
        </p:nvSpPr>
        <p:spPr>
          <a:xfrm>
            <a:off x="457200" y="1628800"/>
            <a:ext cx="8229600" cy="4680520"/>
          </a:xfrm>
        </p:spPr>
        <p:txBody>
          <a:bodyPr>
            <a:normAutofit fontScale="92500" lnSpcReduction="10000"/>
          </a:bodyPr>
          <a:lstStyle/>
          <a:p>
            <a:r>
              <a:rPr lang="en-US" altLang="zh-CN" sz="1800" dirty="0">
                <a:solidFill>
                  <a:srgbClr val="0066AE"/>
                </a:solidFill>
              </a:rPr>
              <a:t>MySQL</a:t>
            </a:r>
            <a:r>
              <a:rPr lang="zh-CN" altLang="en-US" sz="1800" dirty="0">
                <a:solidFill>
                  <a:srgbClr val="0066AE"/>
                </a:solidFill>
              </a:rPr>
              <a:t>是一个关系型数据库管理系统，由瑞典</a:t>
            </a:r>
            <a:r>
              <a:rPr lang="en-US" altLang="zh-CN" sz="1800" dirty="0">
                <a:solidFill>
                  <a:srgbClr val="0066AE"/>
                </a:solidFill>
              </a:rPr>
              <a:t>MySQL AB </a:t>
            </a:r>
            <a:r>
              <a:rPr lang="zh-CN" altLang="en-US" sz="1800" dirty="0">
                <a:solidFill>
                  <a:srgbClr val="0066AE"/>
                </a:solidFill>
              </a:rPr>
              <a:t>公司开发，属于 </a:t>
            </a:r>
            <a:r>
              <a:rPr lang="en-US" altLang="zh-CN" sz="1800" dirty="0">
                <a:solidFill>
                  <a:srgbClr val="0066AE"/>
                </a:solidFill>
              </a:rPr>
              <a:t>Oracle </a:t>
            </a:r>
            <a:r>
              <a:rPr lang="zh-CN" altLang="en-US" sz="1800" dirty="0">
                <a:solidFill>
                  <a:srgbClr val="0066AE"/>
                </a:solidFill>
              </a:rPr>
              <a:t>旗下产品。</a:t>
            </a:r>
            <a:r>
              <a:rPr lang="en-US" altLang="zh-CN" sz="1800" dirty="0">
                <a:solidFill>
                  <a:srgbClr val="0066AE"/>
                </a:solidFill>
              </a:rPr>
              <a:t>MySQL </a:t>
            </a:r>
            <a:r>
              <a:rPr lang="zh-CN" altLang="en-US" sz="1800" dirty="0">
                <a:solidFill>
                  <a:srgbClr val="0066AE"/>
                </a:solidFill>
              </a:rPr>
              <a:t>是最流行的关系型数据库管理系统之一，在 </a:t>
            </a:r>
            <a:r>
              <a:rPr lang="en-US" altLang="zh-CN" sz="1800" dirty="0">
                <a:solidFill>
                  <a:srgbClr val="0066AE"/>
                </a:solidFill>
              </a:rPr>
              <a:t>WEB </a:t>
            </a:r>
            <a:r>
              <a:rPr lang="zh-CN" altLang="en-US" sz="1800" dirty="0">
                <a:solidFill>
                  <a:srgbClr val="0066AE"/>
                </a:solidFill>
              </a:rPr>
              <a:t>应用方面，</a:t>
            </a:r>
            <a:r>
              <a:rPr lang="en-US" altLang="zh-CN" sz="1800" dirty="0">
                <a:solidFill>
                  <a:srgbClr val="0066AE"/>
                </a:solidFill>
              </a:rPr>
              <a:t>MySQL</a:t>
            </a:r>
            <a:r>
              <a:rPr lang="zh-CN" altLang="en-US" sz="1800" dirty="0">
                <a:solidFill>
                  <a:srgbClr val="0066AE"/>
                </a:solidFill>
              </a:rPr>
              <a:t>是最好的 </a:t>
            </a:r>
            <a:r>
              <a:rPr lang="en-US" altLang="zh-CN" sz="1800" dirty="0">
                <a:solidFill>
                  <a:srgbClr val="0066AE"/>
                </a:solidFill>
              </a:rPr>
              <a:t>RDBMS (Relational Database Management System</a:t>
            </a:r>
            <a:r>
              <a:rPr lang="zh-CN" altLang="en-US" sz="1800" dirty="0">
                <a:solidFill>
                  <a:srgbClr val="0066AE"/>
                </a:solidFill>
              </a:rPr>
              <a:t>，关系数据库管理系统</a:t>
            </a:r>
            <a:r>
              <a:rPr lang="en-US" altLang="zh-CN" sz="1800" dirty="0">
                <a:solidFill>
                  <a:srgbClr val="0066AE"/>
                </a:solidFill>
              </a:rPr>
              <a:t>) </a:t>
            </a:r>
            <a:r>
              <a:rPr lang="zh-CN" altLang="en-US" sz="1800" dirty="0">
                <a:solidFill>
                  <a:srgbClr val="0066AE"/>
                </a:solidFill>
              </a:rPr>
              <a:t>应用软件之一。</a:t>
            </a:r>
            <a:r>
              <a:rPr lang="en-US" altLang="zh-CN" sz="1800" dirty="0">
                <a:solidFill>
                  <a:srgbClr val="0066AE"/>
                </a:solidFill>
              </a:rPr>
              <a:t>MySQL</a:t>
            </a:r>
            <a:r>
              <a:rPr lang="zh-CN" altLang="en-US" sz="1800" dirty="0">
                <a:solidFill>
                  <a:srgbClr val="0066AE"/>
                </a:solidFill>
              </a:rPr>
              <a:t>所使用的 </a:t>
            </a:r>
            <a:r>
              <a:rPr lang="en-US" altLang="zh-CN" sz="1800" dirty="0">
                <a:solidFill>
                  <a:srgbClr val="0066AE"/>
                </a:solidFill>
              </a:rPr>
              <a:t>SQL </a:t>
            </a:r>
            <a:r>
              <a:rPr lang="zh-CN" altLang="en-US" sz="1800" dirty="0">
                <a:solidFill>
                  <a:srgbClr val="0066AE"/>
                </a:solidFill>
              </a:rPr>
              <a:t>语言是用于访问数据库的最常用标准化语言。</a:t>
            </a:r>
            <a:r>
              <a:rPr lang="en-US" altLang="zh-CN" sz="1800" dirty="0">
                <a:solidFill>
                  <a:srgbClr val="0066AE"/>
                </a:solidFill>
              </a:rPr>
              <a:t>MySQL </a:t>
            </a:r>
            <a:r>
              <a:rPr lang="zh-CN" altLang="en-US" sz="1800" dirty="0">
                <a:solidFill>
                  <a:srgbClr val="0066AE"/>
                </a:solidFill>
              </a:rPr>
              <a:t>软件采用了双授权政策，分为社区版和商业版，由于其体积小、速度快、总体拥有成本低，尤其是开放源码这一特点，一般中小型网站的开发都选择 </a:t>
            </a:r>
            <a:r>
              <a:rPr lang="en-US" altLang="zh-CN" sz="1800" dirty="0">
                <a:solidFill>
                  <a:srgbClr val="0066AE"/>
                </a:solidFill>
              </a:rPr>
              <a:t>MySQL </a:t>
            </a:r>
            <a:r>
              <a:rPr lang="zh-CN" altLang="en-US" sz="1800" dirty="0">
                <a:solidFill>
                  <a:srgbClr val="0066AE"/>
                </a:solidFill>
              </a:rPr>
              <a:t>作为网站数据库。</a:t>
            </a:r>
            <a:endParaRPr lang="en-US" altLang="zh-CN" sz="1800" dirty="0">
              <a:solidFill>
                <a:srgbClr val="0066AE"/>
              </a:solidFill>
            </a:endParaRPr>
          </a:p>
          <a:p>
            <a:r>
              <a:rPr lang="zh-CN" altLang="en-US" sz="1800" dirty="0">
                <a:solidFill>
                  <a:srgbClr val="0066AE"/>
                </a:solidFill>
              </a:rPr>
              <a:t>安装：</a:t>
            </a:r>
            <a:endParaRPr lang="en-US" altLang="zh-CN" sz="1800" dirty="0">
              <a:solidFill>
                <a:srgbClr val="0066AE"/>
              </a:solidFill>
            </a:endParaRPr>
          </a:p>
          <a:p>
            <a:pPr lvl="1"/>
            <a:r>
              <a:rPr lang="en-US" altLang="zh-CN" sz="1600" dirty="0">
                <a:solidFill>
                  <a:srgbClr val="0066AE"/>
                </a:solidFill>
              </a:rPr>
              <a:t>apt install </a:t>
            </a:r>
            <a:r>
              <a:rPr lang="en-US" altLang="zh-CN" sz="1600" dirty="0" err="1">
                <a:solidFill>
                  <a:srgbClr val="0066AE"/>
                </a:solidFill>
              </a:rPr>
              <a:t>mysql</a:t>
            </a:r>
            <a:r>
              <a:rPr lang="en-US" altLang="zh-CN" sz="1600" dirty="0">
                <a:solidFill>
                  <a:srgbClr val="0066AE"/>
                </a:solidFill>
              </a:rPr>
              <a:t>-server </a:t>
            </a:r>
            <a:r>
              <a:rPr lang="zh-CN" altLang="en-US" sz="1600" dirty="0">
                <a:solidFill>
                  <a:srgbClr val="0066AE"/>
                </a:solidFill>
              </a:rPr>
              <a:t>（</a:t>
            </a:r>
            <a:r>
              <a:rPr lang="en-US" altLang="zh-CN" sz="1600" dirty="0">
                <a:solidFill>
                  <a:srgbClr val="0066AE"/>
                </a:solidFill>
              </a:rPr>
              <a:t>yum install  </a:t>
            </a:r>
            <a:r>
              <a:rPr lang="en-US" altLang="zh-CN" sz="1600" dirty="0" err="1">
                <a:solidFill>
                  <a:srgbClr val="0066AE"/>
                </a:solidFill>
              </a:rPr>
              <a:t>mysql</a:t>
            </a:r>
            <a:r>
              <a:rPr lang="en-US" altLang="zh-CN" sz="1600" dirty="0">
                <a:solidFill>
                  <a:srgbClr val="0066AE"/>
                </a:solidFill>
              </a:rPr>
              <a:t>-server </a:t>
            </a:r>
            <a:r>
              <a:rPr lang="en-US" altLang="zh-CN" sz="1600" dirty="0" err="1">
                <a:solidFill>
                  <a:srgbClr val="0066AE"/>
                </a:solidFill>
              </a:rPr>
              <a:t>mariadb</a:t>
            </a:r>
            <a:r>
              <a:rPr lang="zh-CN" altLang="en-US" sz="1600" dirty="0">
                <a:solidFill>
                  <a:srgbClr val="0066AE"/>
                </a:solidFill>
              </a:rPr>
              <a:t>）</a:t>
            </a:r>
            <a:endParaRPr lang="en-US" altLang="zh-CN" sz="1600" dirty="0">
              <a:solidFill>
                <a:srgbClr val="0066AE"/>
              </a:solidFill>
            </a:endParaRPr>
          </a:p>
          <a:p>
            <a:pPr lvl="1"/>
            <a:r>
              <a:rPr lang="en-US" altLang="zh-CN" sz="1600" dirty="0" err="1">
                <a:solidFill>
                  <a:srgbClr val="0066AE"/>
                </a:solidFill>
              </a:rPr>
              <a:t>systemctl</a:t>
            </a:r>
            <a:r>
              <a:rPr lang="en-US" altLang="zh-CN" sz="1600" dirty="0">
                <a:solidFill>
                  <a:srgbClr val="0066AE"/>
                </a:solidFill>
              </a:rPr>
              <a:t> start </a:t>
            </a:r>
            <a:r>
              <a:rPr lang="en-US" altLang="zh-CN" sz="1600" dirty="0" err="1">
                <a:solidFill>
                  <a:srgbClr val="0066AE"/>
                </a:solidFill>
              </a:rPr>
              <a:t>mysql.service</a:t>
            </a:r>
            <a:r>
              <a:rPr lang="zh-CN" altLang="en-US" sz="1600" dirty="0">
                <a:solidFill>
                  <a:srgbClr val="0066AE"/>
                </a:solidFill>
              </a:rPr>
              <a:t>（</a:t>
            </a:r>
            <a:r>
              <a:rPr lang="en-US" altLang="zh-CN" sz="1600" dirty="0" err="1">
                <a:solidFill>
                  <a:srgbClr val="0066AE"/>
                </a:solidFill>
              </a:rPr>
              <a:t>systemctl</a:t>
            </a:r>
            <a:r>
              <a:rPr lang="en-US" altLang="zh-CN" sz="1600" dirty="0">
                <a:solidFill>
                  <a:srgbClr val="0066AE"/>
                </a:solidFill>
              </a:rPr>
              <a:t> start </a:t>
            </a:r>
            <a:r>
              <a:rPr lang="en-US" altLang="zh-CN" sz="1600" dirty="0" err="1">
                <a:solidFill>
                  <a:srgbClr val="0066AE"/>
                </a:solidFill>
              </a:rPr>
              <a:t>mariadb</a:t>
            </a:r>
            <a:r>
              <a:rPr lang="zh-CN" altLang="en-US" sz="1600" dirty="0">
                <a:solidFill>
                  <a:srgbClr val="0066AE"/>
                </a:solidFill>
              </a:rPr>
              <a:t>）</a:t>
            </a:r>
            <a:endParaRPr lang="en-US" altLang="zh-CN" sz="1600" dirty="0">
              <a:solidFill>
                <a:srgbClr val="0066AE"/>
              </a:solidFill>
            </a:endParaRPr>
          </a:p>
          <a:p>
            <a:pPr lvl="1"/>
            <a:r>
              <a:rPr lang="en-US" altLang="zh-CN" sz="1600" dirty="0" err="1">
                <a:solidFill>
                  <a:srgbClr val="0066AE"/>
                </a:solidFill>
              </a:rPr>
              <a:t>mysql_secure_installation</a:t>
            </a:r>
            <a:endParaRPr lang="en-US" altLang="zh-CN" sz="1600" dirty="0">
              <a:solidFill>
                <a:srgbClr val="0066AE"/>
              </a:solidFill>
            </a:endParaRPr>
          </a:p>
          <a:p>
            <a:pPr lvl="1"/>
            <a:r>
              <a:rPr lang="en-US" altLang="zh-CN" sz="1600" dirty="0" err="1">
                <a:solidFill>
                  <a:srgbClr val="0066AE"/>
                </a:solidFill>
              </a:rPr>
              <a:t>systemctl</a:t>
            </a:r>
            <a:r>
              <a:rPr lang="en-US" altLang="zh-CN" sz="1600" dirty="0">
                <a:solidFill>
                  <a:srgbClr val="0066AE"/>
                </a:solidFill>
              </a:rPr>
              <a:t> status </a:t>
            </a:r>
            <a:r>
              <a:rPr lang="en-US" altLang="zh-CN" sz="1600" dirty="0" err="1">
                <a:solidFill>
                  <a:srgbClr val="0066AE"/>
                </a:solidFill>
              </a:rPr>
              <a:t>mysql.service</a:t>
            </a:r>
            <a:endParaRPr lang="en-US" altLang="zh-CN" sz="1600" dirty="0">
              <a:solidFill>
                <a:srgbClr val="0066AE"/>
              </a:solidFill>
            </a:endParaRPr>
          </a:p>
        </p:txBody>
      </p:sp>
      <p:sp>
        <p:nvSpPr>
          <p:cNvPr id="5" name="矩形 4"/>
          <p:cNvSpPr/>
          <p:nvPr/>
        </p:nvSpPr>
        <p:spPr>
          <a:xfrm>
            <a:off x="539552" y="962675"/>
            <a:ext cx="571504" cy="51954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微软雅黑" panose="020B0503020204020204" pitchFamily="34" charset="-122"/>
                <a:ea typeface="微软雅黑" panose="020B0503020204020204" pitchFamily="34" charset="-122"/>
              </a:rPr>
              <a:t>08</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1182494" y="891237"/>
            <a:ext cx="6989906" cy="707886"/>
          </a:xfrm>
          <a:prstGeom prst="rect">
            <a:avLst/>
          </a:prstGeom>
        </p:spPr>
        <p:txBody>
          <a:bodyPr wrap="square">
            <a:spAutoFit/>
          </a:bodyPr>
          <a:lstStyle/>
          <a:p>
            <a:r>
              <a:rPr lang="zh-CN" altLang="en-US" sz="4000" dirty="0">
                <a:solidFill>
                  <a:schemeClr val="tx2">
                    <a:lumMod val="60000"/>
                    <a:lumOff val="40000"/>
                  </a:schemeClr>
                </a:solidFill>
                <a:latin typeface="微软雅黑" panose="020B0503020204020204" pitchFamily="34" charset="-122"/>
                <a:ea typeface="微软雅黑" panose="020B0503020204020204" pitchFamily="34" charset="-122"/>
              </a:rPr>
              <a:t>数据库服务器</a:t>
            </a:r>
            <a:endParaRPr lang="zh-CN" altLang="en-US" sz="4000" dirty="0">
              <a:solidFill>
                <a:schemeClr val="tx2">
                  <a:lumMod val="60000"/>
                  <a:lumOff val="40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网络服务器搭建</a:t>
            </a:r>
            <a:endParaRPr lang="zh-CN" altLang="en-US" dirty="0"/>
          </a:p>
        </p:txBody>
      </p:sp>
      <p:sp>
        <p:nvSpPr>
          <p:cNvPr id="4" name="Rectangle 3"/>
          <p:cNvSpPr>
            <a:spLocks noGrp="1" noChangeArrowheads="1"/>
          </p:cNvSpPr>
          <p:nvPr>
            <p:ph idx="1"/>
          </p:nvPr>
        </p:nvSpPr>
        <p:spPr>
          <a:xfrm>
            <a:off x="457200" y="1628800"/>
            <a:ext cx="8229600" cy="4680520"/>
          </a:xfrm>
        </p:spPr>
        <p:txBody>
          <a:bodyPr>
            <a:normAutofit fontScale="90000" lnSpcReduction="10000"/>
          </a:bodyPr>
          <a:lstStyle/>
          <a:p>
            <a:r>
              <a:rPr lang="en-US" altLang="zh-CN" sz="1800" dirty="0">
                <a:solidFill>
                  <a:srgbClr val="0066AE"/>
                </a:solidFill>
              </a:rPr>
              <a:t>Node.js </a:t>
            </a:r>
            <a:r>
              <a:rPr lang="zh-CN" altLang="en-US" sz="1800" dirty="0">
                <a:solidFill>
                  <a:srgbClr val="0066AE"/>
                </a:solidFill>
              </a:rPr>
              <a:t>是基于</a:t>
            </a:r>
            <a:r>
              <a:rPr lang="en-US" altLang="zh-CN" sz="1800" dirty="0">
                <a:solidFill>
                  <a:srgbClr val="0066AE"/>
                </a:solidFill>
              </a:rPr>
              <a:t>Chrome V8</a:t>
            </a:r>
            <a:r>
              <a:rPr lang="zh-CN" altLang="en-US" sz="1800" dirty="0">
                <a:solidFill>
                  <a:srgbClr val="0066AE"/>
                </a:solidFill>
              </a:rPr>
              <a:t>引擎的</a:t>
            </a:r>
            <a:r>
              <a:rPr lang="en-US" altLang="zh-CN" sz="1800" dirty="0">
                <a:solidFill>
                  <a:srgbClr val="0066AE"/>
                </a:solidFill>
              </a:rPr>
              <a:t>JavaScript</a:t>
            </a:r>
            <a:r>
              <a:rPr lang="zh-CN" altLang="en-US" sz="1800" dirty="0">
                <a:solidFill>
                  <a:srgbClr val="0066AE"/>
                </a:solidFill>
              </a:rPr>
              <a:t>运行环境，分为两个部分，一是解析和执行</a:t>
            </a:r>
            <a:r>
              <a:rPr lang="en-US" altLang="zh-CN" sz="1800" dirty="0">
                <a:solidFill>
                  <a:srgbClr val="0066AE"/>
                </a:solidFill>
              </a:rPr>
              <a:t>js</a:t>
            </a:r>
            <a:r>
              <a:rPr lang="zh-CN" altLang="en-US" sz="1800" dirty="0">
                <a:solidFill>
                  <a:srgbClr val="0066AE"/>
                </a:solidFill>
              </a:rPr>
              <a:t>代码，另一部分是内置</a:t>
            </a:r>
            <a:r>
              <a:rPr lang="en-US" altLang="zh-CN" sz="1800" dirty="0">
                <a:solidFill>
                  <a:srgbClr val="0066AE"/>
                </a:solidFill>
              </a:rPr>
              <a:t>API。</a:t>
            </a:r>
            <a:endParaRPr lang="en-US" altLang="zh-CN" sz="1800" dirty="0">
              <a:solidFill>
                <a:srgbClr val="0066AE"/>
              </a:solidFill>
            </a:endParaRPr>
          </a:p>
          <a:p>
            <a:r>
              <a:rPr lang="en-US" altLang="zh-CN" sz="1800" dirty="0">
                <a:solidFill>
                  <a:srgbClr val="0066AE"/>
                </a:solidFill>
              </a:rPr>
              <a:t>NPM </a:t>
            </a:r>
            <a:r>
              <a:rPr lang="zh-CN" altLang="en-US" sz="1800" dirty="0">
                <a:solidFill>
                  <a:srgbClr val="0066AE"/>
                </a:solidFill>
              </a:rPr>
              <a:t>全称是 </a:t>
            </a:r>
            <a:r>
              <a:rPr lang="en-US" altLang="zh-CN" sz="1800" dirty="0">
                <a:solidFill>
                  <a:srgbClr val="0066AE"/>
                </a:solidFill>
              </a:rPr>
              <a:t>Node Package Manager，</a:t>
            </a:r>
            <a:r>
              <a:rPr lang="zh-CN" altLang="en-US" sz="1800" dirty="0">
                <a:solidFill>
                  <a:srgbClr val="0066AE"/>
                </a:solidFill>
              </a:rPr>
              <a:t>是</a:t>
            </a:r>
            <a:r>
              <a:rPr lang="en-US" altLang="zh-CN" sz="1800" dirty="0">
                <a:solidFill>
                  <a:srgbClr val="0066AE"/>
                </a:solidFill>
              </a:rPr>
              <a:t>Node.js </a:t>
            </a:r>
            <a:r>
              <a:rPr lang="zh-CN" altLang="en-US" sz="1800" dirty="0">
                <a:solidFill>
                  <a:srgbClr val="0066AE"/>
                </a:solidFill>
              </a:rPr>
              <a:t>的包管理工具，相当于 </a:t>
            </a:r>
            <a:r>
              <a:rPr lang="en-US" altLang="zh-CN" sz="1800" dirty="0">
                <a:solidFill>
                  <a:srgbClr val="0066AE"/>
                </a:solidFill>
              </a:rPr>
              <a:t>Maven。</a:t>
            </a:r>
            <a:r>
              <a:rPr lang="zh-CN" altLang="en-US" sz="1800" dirty="0">
                <a:solidFill>
                  <a:srgbClr val="0066AE"/>
                </a:solidFill>
              </a:rPr>
              <a:t>顾名思义，</a:t>
            </a:r>
            <a:r>
              <a:rPr lang="en-US" altLang="zh-CN" sz="1800" dirty="0">
                <a:solidFill>
                  <a:srgbClr val="0066AE"/>
                </a:solidFill>
              </a:rPr>
              <a:t>NPM</a:t>
            </a:r>
            <a:r>
              <a:rPr lang="zh-CN" altLang="en-US" sz="1800" dirty="0">
                <a:solidFill>
                  <a:srgbClr val="0066AE"/>
                </a:solidFill>
              </a:rPr>
              <a:t>就是用来下载  </a:t>
            </a:r>
            <a:r>
              <a:rPr lang="en-US" altLang="zh-CN" sz="1800" dirty="0">
                <a:solidFill>
                  <a:srgbClr val="0066AE"/>
                </a:solidFill>
              </a:rPr>
              <a:t>js </a:t>
            </a:r>
            <a:r>
              <a:rPr lang="zh-CN" altLang="en-US" sz="1800" dirty="0">
                <a:solidFill>
                  <a:srgbClr val="0066AE"/>
                </a:solidFill>
              </a:rPr>
              <a:t>库并且管理项目的工具。</a:t>
            </a:r>
            <a:endParaRPr lang="zh-CN" altLang="en-US" sz="1800" dirty="0">
              <a:solidFill>
                <a:srgbClr val="0066AE"/>
              </a:solidFill>
            </a:endParaRPr>
          </a:p>
          <a:p>
            <a:r>
              <a:rPr lang="zh-CN" altLang="en-US" sz="1800" dirty="0">
                <a:solidFill>
                  <a:srgbClr val="0066AE"/>
                </a:solidFill>
              </a:rPr>
              <a:t>安装：</a:t>
            </a:r>
            <a:endParaRPr lang="en-US" altLang="zh-CN" sz="1800" dirty="0">
              <a:solidFill>
                <a:srgbClr val="0066AE"/>
              </a:solidFill>
            </a:endParaRPr>
          </a:p>
          <a:p>
            <a:pPr lvl="1"/>
            <a:r>
              <a:rPr lang="zh-CN" altLang="en-US" sz="1600" dirty="0">
                <a:solidFill>
                  <a:srgbClr val="0066AE"/>
                </a:solidFill>
              </a:rPr>
              <a:t>安装 </a:t>
            </a:r>
            <a:r>
              <a:rPr lang="en-US" altLang="zh-CN" sz="1600" dirty="0">
                <a:solidFill>
                  <a:srgbClr val="0066AE"/>
                </a:solidFill>
              </a:rPr>
              <a:t>NodeJS，</a:t>
            </a:r>
            <a:r>
              <a:rPr lang="zh-CN" altLang="en-US" sz="1600" dirty="0">
                <a:solidFill>
                  <a:srgbClr val="0066AE"/>
                </a:solidFill>
              </a:rPr>
              <a:t>详见：</a:t>
            </a:r>
            <a:r>
              <a:rPr lang="en-US" altLang="zh-CN" sz="1600" dirty="0">
                <a:solidFill>
                  <a:srgbClr val="0066AE"/>
                </a:solidFill>
              </a:rPr>
              <a:t>https://nodejs.org/zh-cn/download</a:t>
            </a:r>
            <a:endParaRPr lang="en-US" altLang="zh-CN" sz="1600" dirty="0">
              <a:solidFill>
                <a:srgbClr val="0066AE"/>
              </a:solidFill>
            </a:endParaRPr>
          </a:p>
          <a:p>
            <a:pPr lvl="2"/>
            <a:r>
              <a:rPr lang="en-US" altLang="zh-CN" sz="1360" dirty="0">
                <a:solidFill>
                  <a:srgbClr val="0066AE"/>
                </a:solidFill>
              </a:rPr>
              <a:t>curl -o- https://raw.githubusercontent.com/nvm-sh/nvm/v0.40.3/install.sh | bash</a:t>
            </a:r>
            <a:endParaRPr lang="en-US" altLang="zh-CN" sz="1360" dirty="0">
              <a:solidFill>
                <a:srgbClr val="0066AE"/>
              </a:solidFill>
            </a:endParaRPr>
          </a:p>
          <a:p>
            <a:pPr lvl="2"/>
            <a:r>
              <a:rPr lang="en-US" altLang="zh-CN" sz="1360" dirty="0">
                <a:solidFill>
                  <a:srgbClr val="0066AE"/>
                </a:solidFill>
              </a:rPr>
              <a:t>\. "$HOME/.nvm/nvm.sh"</a:t>
            </a:r>
            <a:endParaRPr lang="en-US" altLang="zh-CN" sz="1360" dirty="0">
              <a:solidFill>
                <a:srgbClr val="0066AE"/>
              </a:solidFill>
            </a:endParaRPr>
          </a:p>
          <a:p>
            <a:pPr lvl="2"/>
            <a:r>
              <a:rPr lang="en-US" altLang="zh-CN" sz="1360" dirty="0">
                <a:solidFill>
                  <a:srgbClr val="0066AE"/>
                </a:solidFill>
              </a:rPr>
              <a:t>NVM_NODEJS_ORG_MIRROR=https://npmmirror.com/mirrors/node/</a:t>
            </a:r>
            <a:endParaRPr lang="en-US" altLang="zh-CN" sz="1360" dirty="0">
              <a:solidFill>
                <a:srgbClr val="0066AE"/>
              </a:solidFill>
            </a:endParaRPr>
          </a:p>
          <a:p>
            <a:pPr lvl="2"/>
            <a:r>
              <a:rPr lang="en-US" altLang="zh-CN" sz="1360" dirty="0">
                <a:solidFill>
                  <a:srgbClr val="0066AE"/>
                </a:solidFill>
              </a:rPr>
              <a:t>nvm install 24</a:t>
            </a:r>
            <a:endParaRPr lang="en-US" altLang="zh-CN" sz="1360" dirty="0">
              <a:solidFill>
                <a:srgbClr val="0066AE"/>
              </a:solidFill>
            </a:endParaRPr>
          </a:p>
          <a:p>
            <a:pPr lvl="1"/>
            <a:r>
              <a:rPr lang="en-US" sz="1360" dirty="0">
                <a:solidFill>
                  <a:srgbClr val="0066AE"/>
                </a:solidFill>
                <a:sym typeface="+mn-ea"/>
              </a:rPr>
              <a:t>NPM </a:t>
            </a:r>
            <a:r>
              <a:rPr lang="zh-CN" altLang="en-US" sz="1360" dirty="0">
                <a:solidFill>
                  <a:srgbClr val="0066AE"/>
                </a:solidFill>
                <a:sym typeface="+mn-ea"/>
              </a:rPr>
              <a:t>管理安装软件</a:t>
            </a:r>
            <a:endParaRPr lang="en-US" altLang="zh-CN" sz="1360" dirty="0">
              <a:solidFill>
                <a:srgbClr val="0066AE"/>
              </a:solidFill>
            </a:endParaRPr>
          </a:p>
          <a:p>
            <a:pPr lvl="2" algn="l">
              <a:buClrTx/>
              <a:buSzTx/>
            </a:pPr>
            <a:r>
              <a:rPr lang="en-US" altLang="zh-CN" sz="1360" dirty="0">
                <a:solidFill>
                  <a:srgbClr val="0066AE"/>
                </a:solidFill>
              </a:rPr>
              <a:t>npm config set registry https://registry.npmmirror.com</a:t>
            </a:r>
            <a:endParaRPr lang="en-US" altLang="zh-CN" sz="1360" dirty="0">
              <a:solidFill>
                <a:srgbClr val="0066AE"/>
              </a:solidFill>
            </a:endParaRPr>
          </a:p>
          <a:p>
            <a:pPr lvl="2" algn="l">
              <a:buClrTx/>
              <a:buSzTx/>
            </a:pPr>
            <a:r>
              <a:rPr lang="en-US" altLang="zh-CN" sz="1360" dirty="0">
                <a:solidFill>
                  <a:srgbClr val="0066AE"/>
                </a:solidFill>
              </a:rPr>
              <a:t>npm install -g openclaw@latest --verbose</a:t>
            </a:r>
            <a:endParaRPr lang="en-US" altLang="zh-CN" sz="1360" dirty="0">
              <a:solidFill>
                <a:srgbClr val="0066AE"/>
              </a:solidFill>
            </a:endParaRPr>
          </a:p>
          <a:p>
            <a:pPr lvl="2" algn="l">
              <a:buClrTx/>
              <a:buSzTx/>
            </a:pPr>
            <a:r>
              <a:rPr lang="en-US" altLang="zh-CN" sz="1360" dirty="0">
                <a:solidFill>
                  <a:srgbClr val="0066AE"/>
                </a:solidFill>
              </a:rPr>
              <a:t>npm uninstall -g openclaw</a:t>
            </a:r>
            <a:endParaRPr lang="en-US" altLang="zh-CN" sz="1360" dirty="0">
              <a:solidFill>
                <a:srgbClr val="0066AE"/>
              </a:solidFill>
            </a:endParaRPr>
          </a:p>
        </p:txBody>
      </p:sp>
      <p:sp>
        <p:nvSpPr>
          <p:cNvPr id="5" name="矩形 4"/>
          <p:cNvSpPr/>
          <p:nvPr/>
        </p:nvSpPr>
        <p:spPr>
          <a:xfrm>
            <a:off x="539552" y="962675"/>
            <a:ext cx="571504" cy="51954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微软雅黑" panose="020B0503020204020204" pitchFamily="34" charset="-122"/>
                <a:ea typeface="微软雅黑" panose="020B0503020204020204" pitchFamily="34" charset="-122"/>
              </a:rPr>
              <a:t>09</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1182494" y="891237"/>
            <a:ext cx="6989906" cy="706755"/>
          </a:xfrm>
          <a:prstGeom prst="rect">
            <a:avLst/>
          </a:prstGeom>
        </p:spPr>
        <p:txBody>
          <a:bodyPr wrap="square">
            <a:spAutoFit/>
          </a:bodyPr>
          <a:lstStyle/>
          <a:p>
            <a:r>
              <a:rPr lang="en-US" altLang="zh-CN" sz="4000" dirty="0">
                <a:solidFill>
                  <a:schemeClr val="tx2">
                    <a:lumMod val="60000"/>
                    <a:lumOff val="40000"/>
                  </a:schemeClr>
                </a:solidFill>
                <a:latin typeface="微软雅黑" panose="020B0503020204020204" pitchFamily="34" charset="-122"/>
                <a:ea typeface="微软雅黑" panose="020B0503020204020204" pitchFamily="34" charset="-122"/>
              </a:rPr>
              <a:t>NodeJS</a:t>
            </a:r>
            <a:r>
              <a:rPr lang="zh-CN" altLang="en-US" sz="4000" dirty="0">
                <a:solidFill>
                  <a:schemeClr val="tx2">
                    <a:lumMod val="60000"/>
                    <a:lumOff val="40000"/>
                  </a:schemeClr>
                </a:solidFill>
                <a:latin typeface="微软雅黑" panose="020B0503020204020204" pitchFamily="34" charset="-122"/>
                <a:ea typeface="微软雅黑" panose="020B0503020204020204" pitchFamily="34" charset="-122"/>
              </a:rPr>
              <a:t>、</a:t>
            </a:r>
            <a:r>
              <a:rPr lang="en-US" altLang="zh-CN" sz="4000" dirty="0">
                <a:solidFill>
                  <a:schemeClr val="tx2">
                    <a:lumMod val="60000"/>
                    <a:lumOff val="40000"/>
                  </a:schemeClr>
                </a:solidFill>
                <a:latin typeface="微软雅黑" panose="020B0503020204020204" pitchFamily="34" charset="-122"/>
                <a:ea typeface="微软雅黑" panose="020B0503020204020204" pitchFamily="34" charset="-122"/>
              </a:rPr>
              <a:t>NPM</a:t>
            </a:r>
            <a:endParaRPr lang="en-US" altLang="zh-CN" sz="4000" dirty="0">
              <a:solidFill>
                <a:schemeClr val="tx2">
                  <a:lumMod val="60000"/>
                  <a:lumOff val="40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网络服务器搭建</a:t>
            </a:r>
            <a:endParaRPr lang="zh-CN" altLang="en-US" dirty="0"/>
          </a:p>
        </p:txBody>
      </p:sp>
      <p:sp>
        <p:nvSpPr>
          <p:cNvPr id="4" name="Rectangle 3"/>
          <p:cNvSpPr>
            <a:spLocks noGrp="1" noChangeArrowheads="1"/>
          </p:cNvSpPr>
          <p:nvPr>
            <p:ph idx="1"/>
          </p:nvPr>
        </p:nvSpPr>
        <p:spPr>
          <a:xfrm>
            <a:off x="457200" y="1628800"/>
            <a:ext cx="8229600" cy="4680520"/>
          </a:xfrm>
        </p:spPr>
        <p:txBody>
          <a:bodyPr>
            <a:normAutofit fontScale="90000" lnSpcReduction="10000"/>
          </a:bodyPr>
          <a:lstStyle/>
          <a:p>
            <a:r>
              <a:rPr lang="en-US" altLang="zh-CN" sz="1800" dirty="0">
                <a:solidFill>
                  <a:srgbClr val="0066AE"/>
                </a:solidFill>
              </a:rPr>
              <a:t>Docker</a:t>
            </a:r>
            <a:r>
              <a:rPr lang="zh-CN" altLang="en-US" sz="1800" dirty="0">
                <a:solidFill>
                  <a:srgbClr val="0066AE"/>
                </a:solidFill>
              </a:rPr>
              <a:t>是一组平台即服务（</a:t>
            </a:r>
            <a:r>
              <a:rPr lang="en-US" altLang="zh-CN" sz="1800" dirty="0">
                <a:solidFill>
                  <a:srgbClr val="0066AE"/>
                </a:solidFill>
              </a:rPr>
              <a:t>PaaS）</a:t>
            </a:r>
            <a:r>
              <a:rPr lang="zh-CN" altLang="en-US" sz="1800" dirty="0">
                <a:solidFill>
                  <a:srgbClr val="0066AE"/>
                </a:solidFill>
              </a:rPr>
              <a:t>的产品。它基于操作系统层级的虚拟化技术，将软件与其依赖项打包为容器。托管容器的软件称为</a:t>
            </a:r>
            <a:r>
              <a:rPr lang="en-US" altLang="zh-CN" sz="1800" dirty="0">
                <a:solidFill>
                  <a:srgbClr val="0066AE"/>
                </a:solidFill>
              </a:rPr>
              <a:t>Docker</a:t>
            </a:r>
            <a:r>
              <a:rPr lang="zh-CN" altLang="en-US" sz="1800" dirty="0">
                <a:solidFill>
                  <a:srgbClr val="0066AE"/>
                </a:solidFill>
              </a:rPr>
              <a:t>引擎。</a:t>
            </a:r>
            <a:r>
              <a:rPr lang="en-US" altLang="zh-CN" sz="1800" dirty="0">
                <a:solidFill>
                  <a:srgbClr val="0066AE"/>
                </a:solidFill>
              </a:rPr>
              <a:t>Docker</a:t>
            </a:r>
            <a:r>
              <a:rPr lang="zh-CN" altLang="en-US" sz="1800" dirty="0">
                <a:solidFill>
                  <a:srgbClr val="0066AE"/>
                </a:solidFill>
              </a:rPr>
              <a:t>能够帮助开发者在轻量级容器中自动部署应用程序，并使得不同容器中的应用程序彼此隔离，高效工作。</a:t>
            </a:r>
            <a:endParaRPr lang="zh-CN" altLang="en-US" sz="1800" dirty="0">
              <a:solidFill>
                <a:srgbClr val="0066AE"/>
              </a:solidFill>
            </a:endParaRPr>
          </a:p>
          <a:p>
            <a:r>
              <a:rPr lang="zh-CN" altLang="en-US" sz="1800" dirty="0">
                <a:solidFill>
                  <a:srgbClr val="0066AE"/>
                </a:solidFill>
              </a:rPr>
              <a:t>安装：</a:t>
            </a:r>
            <a:endParaRPr lang="en-US" altLang="zh-CN" sz="1800" dirty="0">
              <a:solidFill>
                <a:srgbClr val="0066AE"/>
              </a:solidFill>
            </a:endParaRPr>
          </a:p>
          <a:p>
            <a:pPr lvl="1"/>
            <a:r>
              <a:rPr lang="en-US" altLang="zh-CN" sz="1600" dirty="0">
                <a:solidFill>
                  <a:srgbClr val="0066AE"/>
                </a:solidFill>
              </a:rPr>
              <a:t>sudo apt install docker.io</a:t>
            </a:r>
            <a:endParaRPr lang="en-US" altLang="zh-CN" sz="1600" dirty="0">
              <a:solidFill>
                <a:srgbClr val="0066AE"/>
              </a:solidFill>
            </a:endParaRPr>
          </a:p>
          <a:p>
            <a:pPr lvl="1"/>
            <a:r>
              <a:rPr lang="en-US" altLang="zh-CN" sz="1600" dirty="0">
                <a:solidFill>
                  <a:srgbClr val="0066AE"/>
                </a:solidFill>
              </a:rPr>
              <a:t>sudo apt install docker-compose-v2</a:t>
            </a:r>
            <a:endParaRPr lang="en-US" altLang="zh-CN" sz="1600" dirty="0">
              <a:solidFill>
                <a:srgbClr val="0066AE"/>
              </a:solidFill>
            </a:endParaRPr>
          </a:p>
          <a:p>
            <a:pPr lvl="1"/>
            <a:r>
              <a:rPr lang="en-US" altLang="zh-CN" sz="1600" dirty="0">
                <a:solidFill>
                  <a:srgbClr val="0066AE"/>
                </a:solidFill>
              </a:rPr>
              <a:t>git clone https://github.com/langgenius/dify.git</a:t>
            </a:r>
            <a:endParaRPr lang="en-US" altLang="zh-CN" sz="1600" dirty="0">
              <a:solidFill>
                <a:srgbClr val="0066AE"/>
              </a:solidFill>
            </a:endParaRPr>
          </a:p>
          <a:p>
            <a:pPr lvl="1"/>
            <a:r>
              <a:rPr lang="en-US" altLang="zh-CN" sz="1600" dirty="0">
                <a:solidFill>
                  <a:srgbClr val="0066AE"/>
                </a:solidFill>
              </a:rPr>
              <a:t>cd dify</a:t>
            </a:r>
            <a:endParaRPr lang="en-US" altLang="zh-CN" sz="1600" dirty="0">
              <a:solidFill>
                <a:srgbClr val="0066AE"/>
              </a:solidFill>
            </a:endParaRPr>
          </a:p>
          <a:p>
            <a:pPr lvl="1"/>
            <a:r>
              <a:rPr lang="en-US" altLang="zh-CN" sz="1600" dirty="0">
                <a:solidFill>
                  <a:srgbClr val="0066AE"/>
                </a:solidFill>
              </a:rPr>
              <a:t>cd docker</a:t>
            </a:r>
            <a:endParaRPr lang="en-US" altLang="zh-CN" sz="1600" dirty="0">
              <a:solidFill>
                <a:srgbClr val="0066AE"/>
              </a:solidFill>
            </a:endParaRPr>
          </a:p>
          <a:p>
            <a:pPr lvl="1"/>
            <a:r>
              <a:rPr lang="en-US" altLang="zh-CN" sz="1600" dirty="0">
                <a:solidFill>
                  <a:srgbClr val="0066AE"/>
                </a:solidFill>
              </a:rPr>
              <a:t>cp .env.example .env</a:t>
            </a:r>
            <a:endParaRPr lang="en-US" altLang="zh-CN" sz="1600" dirty="0">
              <a:solidFill>
                <a:srgbClr val="0066AE"/>
              </a:solidFill>
            </a:endParaRPr>
          </a:p>
          <a:p>
            <a:pPr lvl="1"/>
            <a:r>
              <a:rPr lang="en-US" altLang="zh-CN" sz="1600" dirty="0">
                <a:solidFill>
                  <a:srgbClr val="0066AE"/>
                </a:solidFill>
              </a:rPr>
              <a:t>sudo docker compose up -d</a:t>
            </a:r>
            <a:endParaRPr lang="en-US" altLang="zh-CN" sz="1600" dirty="0">
              <a:solidFill>
                <a:srgbClr val="0066AE"/>
              </a:solidFill>
            </a:endParaRPr>
          </a:p>
          <a:p>
            <a:pPr lvl="1"/>
            <a:r>
              <a:rPr lang="en-US" altLang="zh-CN" sz="1600" dirty="0">
                <a:solidFill>
                  <a:srgbClr val="0066AE"/>
                </a:solidFill>
              </a:rPr>
              <a:t>sudo docker compose down</a:t>
            </a:r>
            <a:endParaRPr lang="en-US" altLang="zh-CN" sz="1600" dirty="0">
              <a:solidFill>
                <a:srgbClr val="0066AE"/>
              </a:solidFill>
            </a:endParaRPr>
          </a:p>
        </p:txBody>
      </p:sp>
      <p:sp>
        <p:nvSpPr>
          <p:cNvPr id="5" name="矩形 4"/>
          <p:cNvSpPr/>
          <p:nvPr/>
        </p:nvSpPr>
        <p:spPr>
          <a:xfrm>
            <a:off x="539552" y="962675"/>
            <a:ext cx="571504" cy="51954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微软雅黑" panose="020B0503020204020204" pitchFamily="34" charset="-122"/>
                <a:ea typeface="微软雅黑" panose="020B0503020204020204" pitchFamily="34" charset="-122"/>
              </a:rPr>
              <a:t>08</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1182494" y="891237"/>
            <a:ext cx="6989906" cy="706755"/>
          </a:xfrm>
          <a:prstGeom prst="rect">
            <a:avLst/>
          </a:prstGeom>
        </p:spPr>
        <p:txBody>
          <a:bodyPr wrap="square">
            <a:spAutoFit/>
          </a:bodyPr>
          <a:lstStyle/>
          <a:p>
            <a:r>
              <a:rPr lang="en-US" altLang="zh-CN" sz="4000" dirty="0">
                <a:solidFill>
                  <a:schemeClr val="tx2">
                    <a:lumMod val="60000"/>
                    <a:lumOff val="40000"/>
                  </a:schemeClr>
                </a:solidFill>
                <a:latin typeface="微软雅黑" panose="020B0503020204020204" pitchFamily="34" charset="-122"/>
                <a:ea typeface="微软雅黑" panose="020B0503020204020204" pitchFamily="34" charset="-122"/>
              </a:rPr>
              <a:t>Docker</a:t>
            </a:r>
            <a:endParaRPr lang="en-US" altLang="zh-CN" sz="4000" dirty="0">
              <a:solidFill>
                <a:schemeClr val="tx2">
                  <a:lumMod val="60000"/>
                  <a:lumOff val="40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chemeClr val="tx1">
                    <a:lumMod val="75000"/>
                    <a:lumOff val="25000"/>
                  </a:schemeClr>
                </a:solidFill>
              </a:rPr>
              <a:t>目录页</a:t>
            </a:r>
            <a:endParaRPr lang="zh-CN" altLang="en-US" dirty="0">
              <a:solidFill>
                <a:schemeClr val="tx1">
                  <a:lumMod val="75000"/>
                  <a:lumOff val="25000"/>
                </a:schemeClr>
              </a:solidFill>
            </a:endParaRPr>
          </a:p>
        </p:txBody>
      </p:sp>
      <p:sp>
        <p:nvSpPr>
          <p:cNvPr id="58376" name="AutoShape 8" descr="http://t10.baidu.com/it/u=54498583,2293784462&amp;fm=23&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sp>
        <p:nvSpPr>
          <p:cNvPr id="58378" name="AutoShape 10" descr="http://t10.baidu.com/it/u=54498583,2293784462&amp;fm=23&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sp>
        <p:nvSpPr>
          <p:cNvPr id="58380" name="AutoShape 12" descr="http://t10.baidu.com/it/u=54498583,2293784462&amp;fm=21&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grpSp>
        <p:nvGrpSpPr>
          <p:cNvPr id="3" name="组合 2"/>
          <p:cNvGrpSpPr/>
          <p:nvPr/>
        </p:nvGrpSpPr>
        <p:grpSpPr>
          <a:xfrm>
            <a:off x="899594" y="1204069"/>
            <a:ext cx="6911975" cy="1098550"/>
            <a:chOff x="1071538" y="1982490"/>
            <a:chExt cx="6911975" cy="1098550"/>
          </a:xfrm>
        </p:grpSpPr>
        <p:grpSp>
          <p:nvGrpSpPr>
            <p:cNvPr id="9" name="Group 4"/>
            <p:cNvGrpSpPr/>
            <p:nvPr/>
          </p:nvGrpSpPr>
          <p:grpSpPr bwMode="auto">
            <a:xfrm>
              <a:off x="1071538" y="1988840"/>
              <a:ext cx="6911975" cy="1092200"/>
              <a:chOff x="0" y="0"/>
              <a:chExt cx="4354" cy="688"/>
            </a:xfrm>
          </p:grpSpPr>
          <p:sp>
            <p:nvSpPr>
              <p:cNvPr id="10" name="Rectangle 5"/>
              <p:cNvSpPr>
                <a:spLocks noChangeArrowheads="1"/>
              </p:cNvSpPr>
              <p:nvPr/>
            </p:nvSpPr>
            <p:spPr bwMode="auto">
              <a:xfrm>
                <a:off x="0" y="54"/>
                <a:ext cx="4354" cy="453"/>
              </a:xfrm>
              <a:prstGeom prst="rect">
                <a:avLst/>
              </a:prstGeom>
              <a:gradFill rotWithShape="1">
                <a:gsLst>
                  <a:gs pos="0">
                    <a:srgbClr val="DDDDDD"/>
                  </a:gs>
                  <a:gs pos="100000">
                    <a:srgbClr val="FFFFFF"/>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1" u="none" strike="noStrike" kern="0" cap="none" spc="0" normalizeH="0" baseline="0" noProof="0">
                  <a:ln>
                    <a:noFill/>
                  </a:ln>
                  <a:solidFill>
                    <a:srgbClr val="000000"/>
                  </a:solidFill>
                  <a:effectLst/>
                  <a:uLnTx/>
                  <a:uFillTx/>
                  <a:latin typeface="Arial" panose="020B0604020202020204" pitchFamily="34" charset="0"/>
                  <a:ea typeface="华文细黑" panose="02010600040101010101" pitchFamily="2" charset="-122"/>
                </a:endParaRPr>
              </a:p>
            </p:txBody>
          </p:sp>
          <p:sp>
            <p:nvSpPr>
              <p:cNvPr id="11" name="Rectangle 6"/>
              <p:cNvSpPr>
                <a:spLocks noChangeArrowheads="1"/>
              </p:cNvSpPr>
              <p:nvPr/>
            </p:nvSpPr>
            <p:spPr bwMode="auto">
              <a:xfrm>
                <a:off x="181" y="0"/>
                <a:ext cx="1497" cy="326"/>
              </a:xfrm>
              <a:prstGeom prst="rect">
                <a:avLst/>
              </a:prstGeom>
              <a:solidFill>
                <a:srgbClr val="0070C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1" u="none" strike="noStrike" kern="0" cap="none" spc="0" normalizeH="0" baseline="0" noProof="0">
                  <a:ln>
                    <a:noFill/>
                  </a:ln>
                  <a:solidFill>
                    <a:srgbClr val="000000"/>
                  </a:solidFill>
                  <a:effectLst/>
                  <a:uLnTx/>
                  <a:uFillTx/>
                  <a:latin typeface="Arial" panose="020B0604020202020204" pitchFamily="34" charset="0"/>
                  <a:ea typeface="华文细黑" panose="02010600040101010101" pitchFamily="2" charset="-122"/>
                </a:endParaRPr>
              </a:p>
            </p:txBody>
          </p:sp>
          <p:sp>
            <p:nvSpPr>
              <p:cNvPr id="12" name="AutoShape 9"/>
              <p:cNvSpPr>
                <a:spLocks noChangeArrowheads="1"/>
              </p:cNvSpPr>
              <p:nvPr/>
            </p:nvSpPr>
            <p:spPr bwMode="auto">
              <a:xfrm>
                <a:off x="0" y="507"/>
                <a:ext cx="4354" cy="18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DDDDDD"/>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13" name="AutoShape 10"/>
              <p:cNvSpPr>
                <a:spLocks noChangeArrowheads="1"/>
              </p:cNvSpPr>
              <p:nvPr/>
            </p:nvSpPr>
            <p:spPr bwMode="auto">
              <a:xfrm>
                <a:off x="181" y="320"/>
                <a:ext cx="1497" cy="18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BBE0E3">
                      <a:alpha val="5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22" name="TextBox 1"/>
            <p:cNvSpPr txBox="1"/>
            <p:nvPr/>
          </p:nvSpPr>
          <p:spPr>
            <a:xfrm>
              <a:off x="1762101" y="1982490"/>
              <a:ext cx="1728787" cy="523875"/>
            </a:xfrm>
            <a:prstGeom prst="rect">
              <a:avLst/>
            </a:prstGeom>
            <a:noFill/>
          </p:spPr>
          <p:txBody>
            <a:bodyPr>
              <a:spAutoFit/>
            </a:bodyPr>
            <a:lstStyle/>
            <a:p>
              <a:pPr fontAlgn="base">
                <a:spcBef>
                  <a:spcPct val="0"/>
                </a:spcBef>
                <a:spcAft>
                  <a:spcPct val="0"/>
                </a:spcAft>
                <a:defRPr/>
              </a:pPr>
              <a:r>
                <a:rPr lang="zh-CN" altLang="en-US" sz="28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第一节</a:t>
              </a:r>
              <a:endParaRPr lang="zh-CN" altLang="en-US" sz="28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4" name="TextBox 64"/>
            <p:cNvSpPr txBox="1"/>
            <p:nvPr/>
          </p:nvSpPr>
          <p:spPr>
            <a:xfrm>
              <a:off x="4214788" y="2206327"/>
              <a:ext cx="3457575" cy="400050"/>
            </a:xfrm>
            <a:prstGeom prst="rect">
              <a:avLst/>
            </a:prstGeom>
            <a:noFill/>
          </p:spPr>
          <p:txBody>
            <a:bodyPr>
              <a:spAutoFit/>
            </a:bodyPr>
            <a:lstStyle/>
            <a:p>
              <a:pPr fontAlgn="base">
                <a:spcBef>
                  <a:spcPct val="0"/>
                </a:spcBef>
                <a:spcAft>
                  <a:spcPct val="0"/>
                </a:spcAft>
                <a:defRPr/>
              </a:pPr>
              <a:r>
                <a:rPr lang="en-US" altLang="zh-CN" sz="2000" b="1" dirty="0">
                  <a:latin typeface="微软雅黑" panose="020B0503020204020204" pitchFamily="34" charset="-122"/>
                  <a:ea typeface="微软雅黑" panose="020B0503020204020204" pitchFamily="34" charset="-122"/>
                </a:rPr>
                <a:t>Linux </a:t>
              </a:r>
              <a:r>
                <a:rPr lang="zh-CN" altLang="en-US" sz="2000" b="1" dirty="0">
                  <a:latin typeface="微软雅黑" panose="020B0503020204020204" pitchFamily="34" charset="-122"/>
                  <a:ea typeface="微软雅黑" panose="020B0503020204020204" pitchFamily="34" charset="-122"/>
                </a:rPr>
                <a:t>网络服务及安全概要</a:t>
              </a:r>
              <a:endParaRPr lang="zh-CN" altLang="en-US" sz="2000" b="1" dirty="0">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899593" y="2570944"/>
            <a:ext cx="6911975" cy="1093787"/>
            <a:chOff x="1071538" y="4219501"/>
            <a:chExt cx="6911975" cy="1093787"/>
          </a:xfrm>
        </p:grpSpPr>
        <p:grpSp>
          <p:nvGrpSpPr>
            <p:cNvPr id="14" name="Group 11"/>
            <p:cNvGrpSpPr/>
            <p:nvPr/>
          </p:nvGrpSpPr>
          <p:grpSpPr bwMode="auto">
            <a:xfrm>
              <a:off x="1071538" y="4221088"/>
              <a:ext cx="6911975" cy="1092200"/>
              <a:chOff x="0" y="0"/>
              <a:chExt cx="4354" cy="688"/>
            </a:xfrm>
          </p:grpSpPr>
          <p:sp>
            <p:nvSpPr>
              <p:cNvPr id="15" name="Rectangle 12"/>
              <p:cNvSpPr>
                <a:spLocks noChangeArrowheads="1"/>
              </p:cNvSpPr>
              <p:nvPr/>
            </p:nvSpPr>
            <p:spPr bwMode="auto">
              <a:xfrm>
                <a:off x="0" y="54"/>
                <a:ext cx="4354" cy="453"/>
              </a:xfrm>
              <a:prstGeom prst="rect">
                <a:avLst/>
              </a:prstGeom>
              <a:gradFill rotWithShape="1">
                <a:gsLst>
                  <a:gs pos="0">
                    <a:srgbClr val="DDDDDD"/>
                  </a:gs>
                  <a:gs pos="100000">
                    <a:srgbClr val="FFFFFF"/>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1" u="none" strike="noStrike" kern="0" cap="none" spc="0" normalizeH="0" baseline="0" noProof="0">
                  <a:ln>
                    <a:noFill/>
                  </a:ln>
                  <a:solidFill>
                    <a:srgbClr val="000000"/>
                  </a:solidFill>
                  <a:effectLst/>
                  <a:uLnTx/>
                  <a:uFillTx/>
                  <a:latin typeface="Arial" panose="020B0604020202020204" pitchFamily="34" charset="0"/>
                  <a:ea typeface="华文细黑" panose="02010600040101010101" pitchFamily="2" charset="-122"/>
                </a:endParaRPr>
              </a:p>
            </p:txBody>
          </p:sp>
          <p:sp>
            <p:nvSpPr>
              <p:cNvPr id="17" name="Rectangle 13"/>
              <p:cNvSpPr>
                <a:spLocks noChangeArrowheads="1"/>
              </p:cNvSpPr>
              <p:nvPr/>
            </p:nvSpPr>
            <p:spPr bwMode="auto">
              <a:xfrm>
                <a:off x="181" y="0"/>
                <a:ext cx="1497" cy="326"/>
              </a:xfrm>
              <a:prstGeom prst="rect">
                <a:avLst/>
              </a:prstGeom>
              <a:gradFill rotWithShape="1">
                <a:gsLst>
                  <a:gs pos="0">
                    <a:srgbClr val="333399"/>
                  </a:gs>
                  <a:gs pos="100000">
                    <a:srgbClr val="BBE0E3"/>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1" u="none" strike="noStrike" kern="0" cap="none" spc="0" normalizeH="0" baseline="0" noProof="0">
                  <a:ln>
                    <a:noFill/>
                  </a:ln>
                  <a:solidFill>
                    <a:srgbClr val="000000"/>
                  </a:solidFill>
                  <a:effectLst/>
                  <a:uLnTx/>
                  <a:uFillTx/>
                  <a:latin typeface="Arial" panose="020B0604020202020204" pitchFamily="34" charset="0"/>
                  <a:ea typeface="华文细黑" panose="02010600040101010101" pitchFamily="2" charset="-122"/>
                </a:endParaRPr>
              </a:p>
            </p:txBody>
          </p:sp>
          <p:sp>
            <p:nvSpPr>
              <p:cNvPr id="20" name="AutoShape 16"/>
              <p:cNvSpPr>
                <a:spLocks noChangeArrowheads="1"/>
              </p:cNvSpPr>
              <p:nvPr/>
            </p:nvSpPr>
            <p:spPr bwMode="auto">
              <a:xfrm>
                <a:off x="0" y="507"/>
                <a:ext cx="4354" cy="18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DDDDDD"/>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21" name="AutoShape 17"/>
              <p:cNvSpPr>
                <a:spLocks noChangeArrowheads="1"/>
              </p:cNvSpPr>
              <p:nvPr/>
            </p:nvSpPr>
            <p:spPr bwMode="auto">
              <a:xfrm>
                <a:off x="181" y="320"/>
                <a:ext cx="1497" cy="18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BBE0E3">
                      <a:alpha val="5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23" name="TextBox 65"/>
            <p:cNvSpPr txBox="1"/>
            <p:nvPr/>
          </p:nvSpPr>
          <p:spPr>
            <a:xfrm>
              <a:off x="1771626" y="4219501"/>
              <a:ext cx="1728787" cy="523875"/>
            </a:xfrm>
            <a:prstGeom prst="rect">
              <a:avLst/>
            </a:prstGeom>
            <a:noFill/>
          </p:spPr>
          <p:txBody>
            <a:bodyPr>
              <a:spAutoFit/>
            </a:bodyPr>
            <a:lstStyle/>
            <a:p>
              <a:pPr fontAlgn="base">
                <a:spcBef>
                  <a:spcPct val="0"/>
                </a:spcBef>
                <a:spcAft>
                  <a:spcPct val="0"/>
                </a:spcAft>
                <a:defRPr/>
              </a:pPr>
              <a:r>
                <a:rPr lang="zh-CN" altLang="en-US" sz="28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第二节</a:t>
              </a:r>
              <a:endParaRPr lang="zh-CN" altLang="en-US" sz="28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5" name="TextBox 69"/>
            <p:cNvSpPr txBox="1"/>
            <p:nvPr/>
          </p:nvSpPr>
          <p:spPr>
            <a:xfrm>
              <a:off x="4229076" y="4438576"/>
              <a:ext cx="3457575" cy="400050"/>
            </a:xfrm>
            <a:prstGeom prst="rect">
              <a:avLst/>
            </a:prstGeom>
            <a:noFill/>
          </p:spPr>
          <p:txBody>
            <a:bodyPr>
              <a:spAutoFit/>
            </a:bodyPr>
            <a:lstStyle/>
            <a:p>
              <a:pPr fontAlgn="base">
                <a:spcBef>
                  <a:spcPct val="0"/>
                </a:spcBef>
                <a:spcAft>
                  <a:spcPct val="0"/>
                </a:spcAft>
                <a:defRPr/>
              </a:pPr>
              <a:r>
                <a:rPr lang="zh-CN" altLang="en-US" sz="2000" b="1" dirty="0">
                  <a:solidFill>
                    <a:srgbClr val="FFFFFF">
                      <a:lumMod val="50000"/>
                    </a:srgbClr>
                  </a:solidFill>
                  <a:latin typeface="微软雅黑" panose="020B0503020204020204" pitchFamily="34" charset="-122"/>
                  <a:ea typeface="微软雅黑" panose="020B0503020204020204" pitchFamily="34" charset="-122"/>
                </a:rPr>
                <a:t>网络服务管理模式</a:t>
              </a:r>
              <a:endParaRPr lang="zh-CN" altLang="en-US" sz="2000" b="1" dirty="0">
                <a:solidFill>
                  <a:srgbClr val="FFFFFF">
                    <a:lumMod val="50000"/>
                  </a:srgbClr>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899592" y="3933056"/>
            <a:ext cx="6911975" cy="1093787"/>
            <a:chOff x="1071538" y="4219501"/>
            <a:chExt cx="6911975" cy="1093787"/>
          </a:xfrm>
        </p:grpSpPr>
        <p:grpSp>
          <p:nvGrpSpPr>
            <p:cNvPr id="34" name="Group 11"/>
            <p:cNvGrpSpPr/>
            <p:nvPr/>
          </p:nvGrpSpPr>
          <p:grpSpPr bwMode="auto">
            <a:xfrm>
              <a:off x="1071538" y="4221088"/>
              <a:ext cx="6911975" cy="1092200"/>
              <a:chOff x="0" y="0"/>
              <a:chExt cx="4354" cy="688"/>
            </a:xfrm>
          </p:grpSpPr>
          <p:sp>
            <p:nvSpPr>
              <p:cNvPr id="37" name="Rectangle 12"/>
              <p:cNvSpPr>
                <a:spLocks noChangeArrowheads="1"/>
              </p:cNvSpPr>
              <p:nvPr/>
            </p:nvSpPr>
            <p:spPr bwMode="auto">
              <a:xfrm>
                <a:off x="0" y="54"/>
                <a:ext cx="4354" cy="453"/>
              </a:xfrm>
              <a:prstGeom prst="rect">
                <a:avLst/>
              </a:prstGeom>
              <a:gradFill rotWithShape="1">
                <a:gsLst>
                  <a:gs pos="0">
                    <a:srgbClr val="DDDDDD"/>
                  </a:gs>
                  <a:gs pos="100000">
                    <a:srgbClr val="FFFFFF"/>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1" u="none" strike="noStrike" kern="0" cap="none" spc="0" normalizeH="0" baseline="0" noProof="0">
                  <a:ln>
                    <a:noFill/>
                  </a:ln>
                  <a:solidFill>
                    <a:srgbClr val="000000"/>
                  </a:solidFill>
                  <a:effectLst/>
                  <a:uLnTx/>
                  <a:uFillTx/>
                  <a:latin typeface="Arial" panose="020B0604020202020204" pitchFamily="34" charset="0"/>
                  <a:ea typeface="华文细黑" panose="02010600040101010101" pitchFamily="2" charset="-122"/>
                </a:endParaRPr>
              </a:p>
            </p:txBody>
          </p:sp>
          <p:sp>
            <p:nvSpPr>
              <p:cNvPr id="38" name="Rectangle 13"/>
              <p:cNvSpPr>
                <a:spLocks noChangeArrowheads="1"/>
              </p:cNvSpPr>
              <p:nvPr/>
            </p:nvSpPr>
            <p:spPr bwMode="auto">
              <a:xfrm>
                <a:off x="181" y="0"/>
                <a:ext cx="1497" cy="326"/>
              </a:xfrm>
              <a:prstGeom prst="rect">
                <a:avLst/>
              </a:prstGeom>
              <a:gradFill rotWithShape="1">
                <a:gsLst>
                  <a:gs pos="0">
                    <a:srgbClr val="333399"/>
                  </a:gs>
                  <a:gs pos="100000">
                    <a:srgbClr val="BBE0E3"/>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1" u="none" strike="noStrike" kern="0" cap="none" spc="0" normalizeH="0" baseline="0" noProof="0">
                  <a:ln>
                    <a:noFill/>
                  </a:ln>
                  <a:solidFill>
                    <a:srgbClr val="000000"/>
                  </a:solidFill>
                  <a:effectLst/>
                  <a:uLnTx/>
                  <a:uFillTx/>
                  <a:latin typeface="Arial" panose="020B0604020202020204" pitchFamily="34" charset="0"/>
                  <a:ea typeface="华文细黑" panose="02010600040101010101" pitchFamily="2" charset="-122"/>
                </a:endParaRPr>
              </a:p>
            </p:txBody>
          </p:sp>
          <p:sp>
            <p:nvSpPr>
              <p:cNvPr id="39" name="AutoShape 16"/>
              <p:cNvSpPr>
                <a:spLocks noChangeArrowheads="1"/>
              </p:cNvSpPr>
              <p:nvPr/>
            </p:nvSpPr>
            <p:spPr bwMode="auto">
              <a:xfrm>
                <a:off x="0" y="507"/>
                <a:ext cx="4354" cy="18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DDDDDD"/>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40" name="AutoShape 17"/>
              <p:cNvSpPr>
                <a:spLocks noChangeArrowheads="1"/>
              </p:cNvSpPr>
              <p:nvPr/>
            </p:nvSpPr>
            <p:spPr bwMode="auto">
              <a:xfrm>
                <a:off x="181" y="320"/>
                <a:ext cx="1497" cy="18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BBE0E3">
                      <a:alpha val="5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35" name="TextBox 65"/>
            <p:cNvSpPr txBox="1"/>
            <p:nvPr/>
          </p:nvSpPr>
          <p:spPr>
            <a:xfrm>
              <a:off x="1771626" y="4219501"/>
              <a:ext cx="1728787" cy="523875"/>
            </a:xfrm>
            <a:prstGeom prst="rect">
              <a:avLst/>
            </a:prstGeom>
            <a:noFill/>
          </p:spPr>
          <p:txBody>
            <a:bodyPr>
              <a:spAutoFit/>
            </a:bodyPr>
            <a:lstStyle/>
            <a:p>
              <a:pPr fontAlgn="base">
                <a:spcBef>
                  <a:spcPct val="0"/>
                </a:spcBef>
                <a:spcAft>
                  <a:spcPct val="0"/>
                </a:spcAft>
                <a:defRPr/>
              </a:pPr>
              <a:r>
                <a:rPr lang="zh-CN" altLang="en-US" sz="28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第三节</a:t>
              </a:r>
              <a:endParaRPr lang="zh-CN" altLang="en-US" sz="28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6" name="TextBox 69"/>
            <p:cNvSpPr txBox="1"/>
            <p:nvPr/>
          </p:nvSpPr>
          <p:spPr>
            <a:xfrm>
              <a:off x="4229076" y="4438576"/>
              <a:ext cx="3457575" cy="400050"/>
            </a:xfrm>
            <a:prstGeom prst="rect">
              <a:avLst/>
            </a:prstGeom>
            <a:noFill/>
          </p:spPr>
          <p:txBody>
            <a:bodyPr>
              <a:spAutoFit/>
            </a:bodyPr>
            <a:lstStyle/>
            <a:p>
              <a:pPr fontAlgn="base">
                <a:spcBef>
                  <a:spcPct val="0"/>
                </a:spcBef>
                <a:spcAft>
                  <a:spcPct val="0"/>
                </a:spcAft>
                <a:defRPr/>
              </a:pPr>
              <a:r>
                <a:rPr lang="zh-CN" altLang="en-US" sz="2000" b="1" dirty="0">
                  <a:solidFill>
                    <a:srgbClr val="FFFFFF">
                      <a:lumMod val="50000"/>
                    </a:srgbClr>
                  </a:solidFill>
                  <a:latin typeface="微软雅黑" panose="020B0503020204020204" pitchFamily="34" charset="-122"/>
                  <a:ea typeface="微软雅黑" panose="020B0503020204020204" pitchFamily="34" charset="-122"/>
                </a:rPr>
                <a:t>防火墙系统</a:t>
              </a:r>
              <a:endParaRPr lang="zh-CN" altLang="en-US" sz="2000" b="1" dirty="0">
                <a:solidFill>
                  <a:srgbClr val="FFFFFF">
                    <a:lumMod val="50000"/>
                  </a:srgbClr>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899592" y="5314182"/>
            <a:ext cx="6911975" cy="1093787"/>
            <a:chOff x="1071538" y="4219501"/>
            <a:chExt cx="6911975" cy="1093787"/>
          </a:xfrm>
        </p:grpSpPr>
        <p:grpSp>
          <p:nvGrpSpPr>
            <p:cNvPr id="55" name="Group 11"/>
            <p:cNvGrpSpPr/>
            <p:nvPr/>
          </p:nvGrpSpPr>
          <p:grpSpPr bwMode="auto">
            <a:xfrm>
              <a:off x="1071538" y="4221088"/>
              <a:ext cx="6911975" cy="1092200"/>
              <a:chOff x="0" y="0"/>
              <a:chExt cx="4354" cy="688"/>
            </a:xfrm>
          </p:grpSpPr>
          <p:sp>
            <p:nvSpPr>
              <p:cNvPr id="58" name="Rectangle 12"/>
              <p:cNvSpPr>
                <a:spLocks noChangeArrowheads="1"/>
              </p:cNvSpPr>
              <p:nvPr/>
            </p:nvSpPr>
            <p:spPr bwMode="auto">
              <a:xfrm>
                <a:off x="0" y="54"/>
                <a:ext cx="4354" cy="453"/>
              </a:xfrm>
              <a:prstGeom prst="rect">
                <a:avLst/>
              </a:prstGeom>
              <a:gradFill rotWithShape="1">
                <a:gsLst>
                  <a:gs pos="0">
                    <a:srgbClr val="DDDDDD"/>
                  </a:gs>
                  <a:gs pos="100000">
                    <a:srgbClr val="FFFFFF"/>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1" u="none" strike="noStrike" kern="0" cap="none" spc="0" normalizeH="0" baseline="0" noProof="0">
                  <a:ln>
                    <a:noFill/>
                  </a:ln>
                  <a:solidFill>
                    <a:srgbClr val="000000"/>
                  </a:solidFill>
                  <a:effectLst/>
                  <a:uLnTx/>
                  <a:uFillTx/>
                  <a:latin typeface="Arial" panose="020B0604020202020204" pitchFamily="34" charset="0"/>
                  <a:ea typeface="华文细黑" panose="02010600040101010101" pitchFamily="2" charset="-122"/>
                </a:endParaRPr>
              </a:p>
            </p:txBody>
          </p:sp>
          <p:sp>
            <p:nvSpPr>
              <p:cNvPr id="59" name="Rectangle 13"/>
              <p:cNvSpPr>
                <a:spLocks noChangeArrowheads="1"/>
              </p:cNvSpPr>
              <p:nvPr/>
            </p:nvSpPr>
            <p:spPr bwMode="auto">
              <a:xfrm>
                <a:off x="181" y="0"/>
                <a:ext cx="1497" cy="326"/>
              </a:xfrm>
              <a:prstGeom prst="rect">
                <a:avLst/>
              </a:prstGeom>
              <a:gradFill rotWithShape="1">
                <a:gsLst>
                  <a:gs pos="0">
                    <a:srgbClr val="333399"/>
                  </a:gs>
                  <a:gs pos="100000">
                    <a:srgbClr val="BBE0E3"/>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1" u="none" strike="noStrike" kern="0" cap="none" spc="0" normalizeH="0" baseline="0" noProof="0">
                  <a:ln>
                    <a:noFill/>
                  </a:ln>
                  <a:solidFill>
                    <a:srgbClr val="000000"/>
                  </a:solidFill>
                  <a:effectLst/>
                  <a:uLnTx/>
                  <a:uFillTx/>
                  <a:latin typeface="Arial" panose="020B0604020202020204" pitchFamily="34" charset="0"/>
                  <a:ea typeface="华文细黑" panose="02010600040101010101" pitchFamily="2" charset="-122"/>
                </a:endParaRPr>
              </a:p>
            </p:txBody>
          </p:sp>
          <p:sp>
            <p:nvSpPr>
              <p:cNvPr id="60" name="AutoShape 16"/>
              <p:cNvSpPr>
                <a:spLocks noChangeArrowheads="1"/>
              </p:cNvSpPr>
              <p:nvPr/>
            </p:nvSpPr>
            <p:spPr bwMode="auto">
              <a:xfrm>
                <a:off x="0" y="507"/>
                <a:ext cx="4354" cy="18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DDDDDD"/>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61" name="AutoShape 17"/>
              <p:cNvSpPr>
                <a:spLocks noChangeArrowheads="1"/>
              </p:cNvSpPr>
              <p:nvPr/>
            </p:nvSpPr>
            <p:spPr bwMode="auto">
              <a:xfrm>
                <a:off x="181" y="320"/>
                <a:ext cx="1497" cy="18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BBE0E3">
                      <a:alpha val="5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56" name="TextBox 65"/>
            <p:cNvSpPr txBox="1"/>
            <p:nvPr/>
          </p:nvSpPr>
          <p:spPr>
            <a:xfrm>
              <a:off x="1771626" y="4219501"/>
              <a:ext cx="1728787" cy="523875"/>
            </a:xfrm>
            <a:prstGeom prst="rect">
              <a:avLst/>
            </a:prstGeom>
            <a:noFill/>
          </p:spPr>
          <p:txBody>
            <a:bodyPr>
              <a:spAutoFit/>
            </a:bodyPr>
            <a:lstStyle/>
            <a:p>
              <a:pPr fontAlgn="base">
                <a:spcBef>
                  <a:spcPct val="0"/>
                </a:spcBef>
                <a:spcAft>
                  <a:spcPct val="0"/>
                </a:spcAft>
                <a:defRPr/>
              </a:pPr>
              <a:r>
                <a:rPr lang="zh-CN" altLang="en-US" sz="28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第四节</a:t>
              </a:r>
              <a:endParaRPr lang="zh-CN" altLang="en-US" sz="28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7" name="TextBox 69"/>
            <p:cNvSpPr txBox="1"/>
            <p:nvPr/>
          </p:nvSpPr>
          <p:spPr>
            <a:xfrm>
              <a:off x="4229076" y="4438576"/>
              <a:ext cx="3457575" cy="400050"/>
            </a:xfrm>
            <a:prstGeom prst="rect">
              <a:avLst/>
            </a:prstGeom>
            <a:noFill/>
          </p:spPr>
          <p:txBody>
            <a:bodyPr>
              <a:spAutoFit/>
            </a:bodyPr>
            <a:lstStyle/>
            <a:p>
              <a:pPr fontAlgn="base">
                <a:spcBef>
                  <a:spcPct val="0"/>
                </a:spcBef>
                <a:spcAft>
                  <a:spcPct val="0"/>
                </a:spcAft>
                <a:defRPr/>
              </a:pPr>
              <a:r>
                <a:rPr lang="zh-CN" altLang="en-US" sz="2000" b="1" dirty="0">
                  <a:solidFill>
                    <a:srgbClr val="FFFFFF">
                      <a:lumMod val="50000"/>
                    </a:srgbClr>
                  </a:solidFill>
                  <a:latin typeface="微软雅黑" panose="020B0503020204020204" pitchFamily="34" charset="-122"/>
                  <a:ea typeface="微软雅黑" panose="020B0503020204020204" pitchFamily="34" charset="-122"/>
                </a:rPr>
                <a:t>网络服务器搭建</a:t>
              </a:r>
              <a:endParaRPr lang="zh-CN" altLang="en-US" sz="2000" b="1" dirty="0">
                <a:solidFill>
                  <a:srgbClr val="FFFFFF">
                    <a:lumMod val="50000"/>
                  </a:srgbClr>
                </a:solidFill>
                <a:latin typeface="微软雅黑" panose="020B0503020204020204" pitchFamily="34" charset="-122"/>
                <a:ea typeface="微软雅黑" panose="020B0503020204020204" pitchFamily="34" charset="-122"/>
              </a:endParaRPr>
            </a:p>
          </p:txBody>
        </p:sp>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作业和预习</a:t>
            </a:r>
            <a:endParaRPr lang="zh-CN" altLang="en-US" dirty="0"/>
          </a:p>
        </p:txBody>
      </p:sp>
      <p:sp>
        <p:nvSpPr>
          <p:cNvPr id="7" name="内容占位符 4"/>
          <p:cNvSpPr>
            <a:spLocks noGrp="1"/>
          </p:cNvSpPr>
          <p:nvPr>
            <p:ph idx="1"/>
          </p:nvPr>
        </p:nvSpPr>
        <p:spPr>
          <a:xfrm>
            <a:off x="457200" y="1412776"/>
            <a:ext cx="8229600" cy="4752528"/>
          </a:xfrm>
        </p:spPr>
        <p:txBody>
          <a:bodyPr>
            <a:noAutofit/>
          </a:bodyPr>
          <a:lstStyle/>
          <a:p>
            <a:r>
              <a:rPr lang="zh-CN" altLang="en-US" sz="1800" dirty="0"/>
              <a:t>作业四选做一：</a:t>
            </a:r>
            <a:endParaRPr lang="zh-CN" altLang="en-US" sz="1800" dirty="0"/>
          </a:p>
          <a:p>
            <a:pPr lvl="1"/>
            <a:r>
              <a:rPr lang="zh-CN" altLang="en-US" sz="1600" dirty="0"/>
              <a:t>在</a:t>
            </a:r>
            <a:r>
              <a:rPr lang="en-US" altLang="zh-CN" sz="1600" dirty="0"/>
              <a:t>Linux</a:t>
            </a:r>
            <a:r>
              <a:rPr lang="zh-CN" altLang="en-US" sz="1600" dirty="0"/>
              <a:t>系统中搭建</a:t>
            </a:r>
            <a:r>
              <a:rPr lang="en-US" altLang="zh-CN" sz="1600" dirty="0"/>
              <a:t>Web</a:t>
            </a:r>
            <a:r>
              <a:rPr lang="zh-CN" altLang="en-US" sz="1600" dirty="0"/>
              <a:t>服务器，提供下列服务，并做适当美化（比如统一风格）：</a:t>
            </a:r>
            <a:endParaRPr lang="en-US" altLang="zh-CN" sz="1600" dirty="0"/>
          </a:p>
          <a:p>
            <a:pPr lvl="2"/>
            <a:r>
              <a:rPr lang="en-US" altLang="zh-CN" sz="1400" dirty="0"/>
              <a:t>CMS</a:t>
            </a:r>
            <a:r>
              <a:rPr lang="zh-CN" altLang="en-US" sz="1400" dirty="0"/>
              <a:t>系统一套：提供内容服务等系列内容，作为</a:t>
            </a:r>
            <a:r>
              <a:rPr lang="en-US" altLang="zh-CN" sz="1400" dirty="0"/>
              <a:t>Web</a:t>
            </a:r>
            <a:r>
              <a:rPr lang="zh-CN" altLang="en-US" sz="1400" dirty="0"/>
              <a:t>门户，带下列功能入口；</a:t>
            </a:r>
            <a:endParaRPr lang="en-US" altLang="zh-CN" sz="1400" dirty="0"/>
          </a:p>
          <a:p>
            <a:pPr lvl="2"/>
            <a:r>
              <a:rPr lang="zh-CN" altLang="en-US" sz="1400" dirty="0"/>
              <a:t>论坛系统一套：自行设置板块，能进行各种沟通交流；</a:t>
            </a:r>
            <a:endParaRPr lang="en-US" altLang="zh-CN" sz="1400" dirty="0"/>
          </a:p>
          <a:p>
            <a:pPr lvl="2"/>
            <a:r>
              <a:rPr lang="zh-CN" altLang="en-US" sz="1400" dirty="0"/>
              <a:t>博客系统一套：能发布个人心得文章等内容；</a:t>
            </a:r>
            <a:endParaRPr lang="en-US" altLang="zh-CN" sz="1400" dirty="0"/>
          </a:p>
          <a:p>
            <a:pPr lvl="2"/>
            <a:r>
              <a:rPr lang="zh-CN" altLang="en-US" sz="1400" dirty="0"/>
              <a:t>百科（</a:t>
            </a:r>
            <a:r>
              <a:rPr lang="en-US" altLang="zh-CN" sz="1400" dirty="0" err="1"/>
              <a:t>Wiki</a:t>
            </a:r>
            <a:r>
              <a:rPr lang="zh-CN" altLang="en-US" sz="1400" dirty="0"/>
              <a:t>）一套：构建学习知识库系统；</a:t>
            </a:r>
            <a:endParaRPr lang="en-US" altLang="zh-CN" sz="1400" dirty="0"/>
          </a:p>
          <a:p>
            <a:pPr lvl="2"/>
            <a:r>
              <a:rPr lang="zh-CN" altLang="en-US" sz="1400" dirty="0"/>
              <a:t>视频系统一套：提供各类影视分类显示播放；</a:t>
            </a:r>
            <a:endParaRPr lang="en-US" altLang="zh-CN" sz="1400" dirty="0"/>
          </a:p>
          <a:p>
            <a:pPr lvl="2"/>
            <a:r>
              <a:rPr lang="zh-CN" altLang="en-US" sz="1400" dirty="0"/>
              <a:t>图片相册系统一套：提供分类图片展示；</a:t>
            </a:r>
            <a:endParaRPr lang="en-US" altLang="zh-CN" sz="1400" dirty="0"/>
          </a:p>
          <a:p>
            <a:pPr lvl="2"/>
            <a:r>
              <a:rPr lang="zh-CN" altLang="en-US" sz="1400" dirty="0"/>
              <a:t>商城系统一套：提供标准化电商服务。</a:t>
            </a:r>
            <a:endParaRPr lang="en-US" altLang="zh-CN" sz="1400" dirty="0"/>
          </a:p>
          <a:p>
            <a:pPr lvl="1"/>
            <a:r>
              <a:rPr lang="zh-CN" altLang="en-US" sz="1700" dirty="0"/>
              <a:t>需要安装七套不同系统（一套系统</a:t>
            </a:r>
            <a:r>
              <a:rPr lang="en-US" altLang="zh-CN" sz="1700" dirty="0"/>
              <a:t>N</a:t>
            </a:r>
            <a:r>
              <a:rPr lang="zh-CN" altLang="en-US" sz="1700" dirty="0"/>
              <a:t>个功能只算一个，每个分类必须有一套系统），作业文档包含详细安装实现过程，成绩和制作完美度相关</a:t>
            </a:r>
            <a:endParaRPr lang="zh-CN" altLang="en-US" sz="1700" dirty="0"/>
          </a:p>
          <a:p>
            <a:pPr marL="342900" lvl="1" indent="-342900" algn="l">
              <a:buClrTx/>
              <a:buSzTx/>
              <a:buChar char="•"/>
            </a:pPr>
            <a:r>
              <a:rPr lang="zh-CN" altLang="en-US" sz="1800" dirty="0">
                <a:sym typeface="+mn-ea"/>
              </a:rPr>
              <a:t>加分：同时完成选做一、选做二</a:t>
            </a:r>
            <a:endParaRPr lang="zh-CN" altLang="en-US" sz="18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作业和预习</a:t>
            </a:r>
            <a:endParaRPr lang="zh-CN" altLang="en-US" dirty="0"/>
          </a:p>
        </p:txBody>
      </p:sp>
      <p:sp>
        <p:nvSpPr>
          <p:cNvPr id="7" name="内容占位符 4"/>
          <p:cNvSpPr>
            <a:spLocks noGrp="1"/>
          </p:cNvSpPr>
          <p:nvPr>
            <p:ph idx="1"/>
          </p:nvPr>
        </p:nvSpPr>
        <p:spPr>
          <a:xfrm>
            <a:off x="457200" y="1412776"/>
            <a:ext cx="8229600" cy="4752528"/>
          </a:xfrm>
        </p:spPr>
        <p:txBody>
          <a:bodyPr>
            <a:noAutofit/>
          </a:bodyPr>
          <a:lstStyle/>
          <a:p>
            <a:r>
              <a:rPr lang="zh-CN" altLang="en-US" sz="1800" dirty="0"/>
              <a:t>作业四选做</a:t>
            </a:r>
            <a:r>
              <a:rPr lang="zh-CN" altLang="en-US" sz="1800" dirty="0"/>
              <a:t>二：</a:t>
            </a:r>
            <a:endParaRPr lang="en-US" altLang="zh-CN" sz="1800" dirty="0"/>
          </a:p>
          <a:p>
            <a:pPr lvl="1"/>
            <a:r>
              <a:rPr lang="zh-CN" altLang="en-US" sz="1600" dirty="0"/>
              <a:t>在自己的</a:t>
            </a:r>
            <a:r>
              <a:rPr lang="en-US" altLang="zh-CN" sz="1600" dirty="0"/>
              <a:t>Linux</a:t>
            </a:r>
            <a:r>
              <a:rPr lang="zh-CN" altLang="en-US" sz="1600" dirty="0"/>
              <a:t>系统中用主流</a:t>
            </a:r>
            <a:r>
              <a:rPr lang="en-US" altLang="zh-CN" sz="1600" dirty="0"/>
              <a:t>AI</a:t>
            </a:r>
            <a:r>
              <a:rPr lang="zh-CN" altLang="en-US" sz="1600" dirty="0"/>
              <a:t>工具搭建下列系统</a:t>
            </a:r>
            <a:r>
              <a:rPr lang="zh-CN" altLang="en-US" sz="1600" dirty="0"/>
              <a:t>：</a:t>
            </a:r>
            <a:endParaRPr lang="en-US" altLang="zh-CN" sz="1600" dirty="0"/>
          </a:p>
          <a:p>
            <a:pPr lvl="2"/>
            <a:r>
              <a:rPr lang="zh-CN" altLang="en-US" sz="1400" dirty="0"/>
              <a:t>知识库系统（</a:t>
            </a:r>
            <a:r>
              <a:rPr lang="en-US" altLang="zh-CN" sz="1400" dirty="0"/>
              <a:t>Dify、Coze、n8n、Ragflow</a:t>
            </a:r>
            <a:r>
              <a:rPr lang="zh-CN" altLang="en-US" sz="1400" dirty="0"/>
              <a:t>等）：自行查找某类资料形成特定知识库，提供查询服务；</a:t>
            </a:r>
            <a:endParaRPr lang="en-US" altLang="zh-CN" sz="1400" dirty="0"/>
          </a:p>
          <a:p>
            <a:pPr lvl="2"/>
            <a:r>
              <a:rPr lang="zh-CN" altLang="en-US" sz="1400" dirty="0"/>
              <a:t>数据采集分析系统：配置工作流采集某类信息，分析加工生成分析数据；</a:t>
            </a:r>
            <a:endParaRPr lang="zh-CN" altLang="en-US" sz="1400" dirty="0"/>
          </a:p>
          <a:p>
            <a:pPr lvl="2"/>
            <a:r>
              <a:rPr lang="en-US" altLang="zh-CN" sz="1400" dirty="0"/>
              <a:t>AI</a:t>
            </a:r>
            <a:r>
              <a:rPr lang="zh-CN" altLang="en-US" sz="1400" dirty="0"/>
              <a:t>助手（</a:t>
            </a:r>
            <a:r>
              <a:rPr lang="en-US" altLang="zh-CN" sz="1400" dirty="0"/>
              <a:t>OpenClaw、Hermes</a:t>
            </a:r>
            <a:r>
              <a:rPr lang="zh-CN" altLang="en-US" sz="1400" dirty="0"/>
              <a:t>等）：辅助完成日常各类工作；</a:t>
            </a:r>
            <a:endParaRPr lang="zh-CN" altLang="en-US" sz="1400" dirty="0"/>
          </a:p>
          <a:p>
            <a:pPr lvl="2"/>
            <a:r>
              <a:rPr lang="zh-CN" altLang="en-US" sz="1400" dirty="0"/>
              <a:t>数字人系统：能进行交互的数字人系统；</a:t>
            </a:r>
            <a:endParaRPr lang="zh-CN" altLang="en-US" sz="1400" dirty="0"/>
          </a:p>
          <a:p>
            <a:pPr lvl="2"/>
            <a:r>
              <a:rPr lang="zh-CN" altLang="en-US" sz="1400" dirty="0"/>
              <a:t>文生图：通过文字生成图片；</a:t>
            </a:r>
            <a:endParaRPr lang="zh-CN" altLang="en-US" sz="1400" dirty="0"/>
          </a:p>
          <a:p>
            <a:pPr lvl="2"/>
            <a:r>
              <a:rPr lang="zh-CN" altLang="en-US" sz="1400" dirty="0"/>
              <a:t>文生视频：通过文字图片生成视频；</a:t>
            </a:r>
            <a:endParaRPr lang="zh-CN" altLang="en-US" sz="1400" dirty="0"/>
          </a:p>
          <a:p>
            <a:pPr lvl="2"/>
            <a:r>
              <a:rPr lang="zh-CN" altLang="en-US" sz="1400" dirty="0"/>
              <a:t>代码生成（</a:t>
            </a:r>
            <a:r>
              <a:rPr lang="en-US" altLang="zh-CN" sz="1400" dirty="0"/>
              <a:t>Claude Code、OpenCode</a:t>
            </a:r>
            <a:r>
              <a:rPr lang="zh-CN" altLang="en-US" sz="1400" dirty="0"/>
              <a:t>等）：自动生成代码。</a:t>
            </a:r>
            <a:endParaRPr lang="zh-CN" altLang="en-US" sz="1400" dirty="0"/>
          </a:p>
          <a:p>
            <a:pPr lvl="1"/>
            <a:r>
              <a:rPr lang="zh-CN" altLang="en-US" sz="1700" dirty="0"/>
              <a:t>需要安装七套不同系统（一套系统</a:t>
            </a:r>
            <a:r>
              <a:rPr lang="en-US" altLang="zh-CN" sz="1700" dirty="0"/>
              <a:t>N</a:t>
            </a:r>
            <a:r>
              <a:rPr lang="zh-CN" altLang="en-US" sz="1700" dirty="0"/>
              <a:t>个功能只算一个，每个分类最多可以两套系统），作业文档包含详细安装使用过程，成绩和制作使用完美度相关</a:t>
            </a:r>
            <a:endParaRPr lang="zh-CN" altLang="en-US" sz="1700" dirty="0"/>
          </a:p>
          <a:p>
            <a:pPr lvl="0" algn="l">
              <a:buClrTx/>
              <a:buSzTx/>
            </a:pPr>
            <a:r>
              <a:rPr lang="zh-CN" altLang="en-US" sz="1800" dirty="0"/>
              <a:t>加分：同时完成选做一、选做</a:t>
            </a:r>
            <a:r>
              <a:rPr lang="zh-CN" altLang="en-US" sz="1800" dirty="0"/>
              <a:t>二</a:t>
            </a:r>
            <a:endParaRPr lang="zh-CN" altLang="en-US" sz="1800" dirty="0"/>
          </a:p>
          <a:p>
            <a:pPr lvl="1"/>
            <a:endParaRPr lang="zh-CN" altLang="en-US" sz="17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Linux </a:t>
            </a:r>
            <a:r>
              <a:rPr lang="zh-CN" altLang="en-US" dirty="0"/>
              <a:t>网络服务及安全概要</a:t>
            </a:r>
            <a:endParaRPr lang="zh-CN" altLang="en-US" dirty="0"/>
          </a:p>
        </p:txBody>
      </p:sp>
      <p:sp>
        <p:nvSpPr>
          <p:cNvPr id="4" name="Rectangle 3"/>
          <p:cNvSpPr>
            <a:spLocks noGrp="1" noChangeArrowheads="1"/>
          </p:cNvSpPr>
          <p:nvPr>
            <p:ph idx="1"/>
          </p:nvPr>
        </p:nvSpPr>
        <p:spPr>
          <a:xfrm>
            <a:off x="457200" y="1628800"/>
            <a:ext cx="8229600" cy="4680520"/>
          </a:xfrm>
        </p:spPr>
        <p:txBody>
          <a:bodyPr>
            <a:normAutofit fontScale="92500" lnSpcReduction="20000"/>
          </a:bodyPr>
          <a:lstStyle/>
          <a:p>
            <a:pPr eaLnBrk="1" hangingPunct="1"/>
            <a:r>
              <a:rPr lang="en-US" altLang="zh-CN" sz="2400" dirty="0">
                <a:solidFill>
                  <a:srgbClr val="0066AE"/>
                </a:solidFill>
              </a:rPr>
              <a:t>Web Server</a:t>
            </a:r>
            <a:r>
              <a:rPr lang="zh-CN" altLang="en-US" sz="2400" dirty="0">
                <a:solidFill>
                  <a:srgbClr val="0066AE"/>
                </a:solidFill>
              </a:rPr>
              <a:t>：</a:t>
            </a:r>
            <a:r>
              <a:rPr lang="en-US" altLang="zh-CN" sz="2400" dirty="0" err="1">
                <a:solidFill>
                  <a:srgbClr val="0066AE"/>
                </a:solidFill>
              </a:rPr>
              <a:t>apache</a:t>
            </a:r>
            <a:r>
              <a:rPr lang="zh-CN" altLang="en-US" sz="2400" dirty="0">
                <a:solidFill>
                  <a:srgbClr val="0066AE"/>
                </a:solidFill>
              </a:rPr>
              <a:t>、</a:t>
            </a:r>
            <a:r>
              <a:rPr lang="en-US" altLang="zh-CN" sz="2400" dirty="0" err="1">
                <a:solidFill>
                  <a:srgbClr val="0066AE"/>
                </a:solidFill>
              </a:rPr>
              <a:t>nginx</a:t>
            </a:r>
            <a:r>
              <a:rPr lang="zh-CN" altLang="en-US" sz="2400" dirty="0">
                <a:solidFill>
                  <a:srgbClr val="0066AE"/>
                </a:solidFill>
              </a:rPr>
              <a:t>、</a:t>
            </a:r>
            <a:r>
              <a:rPr lang="en-US" altLang="zh-CN" sz="2400" dirty="0">
                <a:solidFill>
                  <a:srgbClr val="0066AE"/>
                </a:solidFill>
              </a:rPr>
              <a:t>tomcat</a:t>
            </a:r>
            <a:endParaRPr lang="en-US" altLang="zh-CN" sz="2400" dirty="0">
              <a:solidFill>
                <a:srgbClr val="0066AE"/>
              </a:solidFill>
            </a:endParaRPr>
          </a:p>
          <a:p>
            <a:pPr eaLnBrk="1" hangingPunct="1"/>
            <a:r>
              <a:rPr lang="zh-CN" altLang="en-US" sz="2400" dirty="0">
                <a:solidFill>
                  <a:srgbClr val="0066AE"/>
                </a:solidFill>
              </a:rPr>
              <a:t>远程登录：</a:t>
            </a:r>
            <a:r>
              <a:rPr lang="en-US" altLang="zh-CN" sz="2400" dirty="0">
                <a:solidFill>
                  <a:srgbClr val="0066AE"/>
                </a:solidFill>
              </a:rPr>
              <a:t>telnet</a:t>
            </a:r>
            <a:r>
              <a:rPr lang="zh-CN" altLang="en-US" sz="2400" dirty="0">
                <a:solidFill>
                  <a:srgbClr val="0066AE"/>
                </a:solidFill>
              </a:rPr>
              <a:t>、</a:t>
            </a:r>
            <a:r>
              <a:rPr lang="en-US" altLang="zh-CN" sz="2400" dirty="0" err="1">
                <a:solidFill>
                  <a:srgbClr val="0066AE"/>
                </a:solidFill>
              </a:rPr>
              <a:t>ssh </a:t>
            </a:r>
            <a:endParaRPr lang="en-US" altLang="zh-CN" sz="2400" dirty="0">
              <a:solidFill>
                <a:srgbClr val="0066AE"/>
              </a:solidFill>
            </a:endParaRPr>
          </a:p>
          <a:p>
            <a:r>
              <a:rPr lang="en-US" altLang="zh-CN" dirty="0">
                <a:solidFill>
                  <a:srgbClr val="0066AE"/>
                </a:solidFill>
              </a:rPr>
              <a:t>FTP Server</a:t>
            </a:r>
            <a:r>
              <a:rPr lang="zh-CN" altLang="en-US" dirty="0">
                <a:solidFill>
                  <a:srgbClr val="0066AE"/>
                </a:solidFill>
              </a:rPr>
              <a:t>：</a:t>
            </a:r>
            <a:r>
              <a:rPr lang="en-US" altLang="zh-CN" dirty="0" err="1">
                <a:solidFill>
                  <a:srgbClr val="0066AE"/>
                </a:solidFill>
              </a:rPr>
              <a:t>wu-ftpd</a:t>
            </a:r>
            <a:r>
              <a:rPr lang="zh-CN" altLang="en-US" dirty="0">
                <a:solidFill>
                  <a:srgbClr val="0066AE"/>
                </a:solidFill>
              </a:rPr>
              <a:t>、</a:t>
            </a:r>
            <a:r>
              <a:rPr lang="en-US" altLang="zh-CN" dirty="0">
                <a:solidFill>
                  <a:srgbClr val="0066AE"/>
                </a:solidFill>
              </a:rPr>
              <a:t>vs-</a:t>
            </a:r>
            <a:r>
              <a:rPr lang="en-US" altLang="zh-CN" dirty="0" err="1">
                <a:solidFill>
                  <a:srgbClr val="0066AE"/>
                </a:solidFill>
              </a:rPr>
              <a:t>ftpd</a:t>
            </a:r>
            <a:r>
              <a:rPr lang="zh-CN" altLang="en-US" dirty="0">
                <a:solidFill>
                  <a:srgbClr val="0066AE"/>
                </a:solidFill>
              </a:rPr>
              <a:t>、</a:t>
            </a:r>
            <a:r>
              <a:rPr lang="en-US" altLang="zh-CN" dirty="0" err="1">
                <a:solidFill>
                  <a:srgbClr val="0066AE"/>
                </a:solidFill>
              </a:rPr>
              <a:t>proftpd</a:t>
            </a:r>
            <a:endParaRPr lang="en-US" altLang="zh-CN" dirty="0">
              <a:solidFill>
                <a:srgbClr val="0066AE"/>
              </a:solidFill>
            </a:endParaRPr>
          </a:p>
          <a:p>
            <a:pPr eaLnBrk="1" hangingPunct="1"/>
            <a:r>
              <a:rPr lang="zh-CN" altLang="en-US" sz="2400" dirty="0">
                <a:solidFill>
                  <a:srgbClr val="0066AE"/>
                </a:solidFill>
              </a:rPr>
              <a:t>邮件服务器：</a:t>
            </a:r>
            <a:r>
              <a:rPr lang="en-US" altLang="zh-CN" sz="2400" dirty="0" err="1">
                <a:solidFill>
                  <a:srgbClr val="0066AE"/>
                </a:solidFill>
              </a:rPr>
              <a:t>sendmail</a:t>
            </a:r>
            <a:r>
              <a:rPr lang="zh-CN" altLang="en-US" sz="2400" dirty="0">
                <a:solidFill>
                  <a:srgbClr val="0066AE"/>
                </a:solidFill>
              </a:rPr>
              <a:t>、</a:t>
            </a:r>
            <a:r>
              <a:rPr lang="en-US" altLang="zh-CN" sz="2400" dirty="0" err="1">
                <a:solidFill>
                  <a:srgbClr val="0066AE"/>
                </a:solidFill>
              </a:rPr>
              <a:t>qmail</a:t>
            </a:r>
            <a:r>
              <a:rPr lang="zh-CN" altLang="en-US" sz="2400" dirty="0">
                <a:solidFill>
                  <a:srgbClr val="0066AE"/>
                </a:solidFill>
              </a:rPr>
              <a:t>、</a:t>
            </a:r>
            <a:r>
              <a:rPr lang="en-US" altLang="zh-CN" sz="2400" dirty="0" err="1">
                <a:solidFill>
                  <a:srgbClr val="0066AE"/>
                </a:solidFill>
              </a:rPr>
              <a:t>openwebmail</a:t>
            </a:r>
            <a:endParaRPr lang="en-US" altLang="zh-CN" sz="2400" dirty="0">
              <a:solidFill>
                <a:srgbClr val="0066AE"/>
              </a:solidFill>
            </a:endParaRPr>
          </a:p>
          <a:p>
            <a:pPr eaLnBrk="1" hangingPunct="1"/>
            <a:r>
              <a:rPr lang="zh-CN" altLang="en-US" sz="2400" dirty="0">
                <a:solidFill>
                  <a:srgbClr val="0066AE"/>
                </a:solidFill>
              </a:rPr>
              <a:t>域名服务器：</a:t>
            </a:r>
            <a:r>
              <a:rPr lang="en-US" altLang="zh-CN" sz="2400">
                <a:solidFill>
                  <a:srgbClr val="0066AE"/>
                </a:solidFill>
              </a:rPr>
              <a:t>bind </a:t>
            </a:r>
            <a:endParaRPr lang="en-US" altLang="zh-CN" sz="2400" dirty="0">
              <a:solidFill>
                <a:srgbClr val="0066AE"/>
              </a:solidFill>
            </a:endParaRPr>
          </a:p>
          <a:p>
            <a:pPr eaLnBrk="1" hangingPunct="1"/>
            <a:r>
              <a:rPr lang="zh-CN" altLang="en-US" sz="2400" dirty="0">
                <a:solidFill>
                  <a:srgbClr val="0066AE"/>
                </a:solidFill>
              </a:rPr>
              <a:t>代理服务器：</a:t>
            </a:r>
            <a:r>
              <a:rPr lang="en-US" altLang="zh-CN" sz="2400" dirty="0">
                <a:solidFill>
                  <a:srgbClr val="0066AE"/>
                </a:solidFill>
              </a:rPr>
              <a:t>squid</a:t>
            </a:r>
            <a:r>
              <a:rPr lang="zh-CN" altLang="en-US" sz="2400" dirty="0">
                <a:solidFill>
                  <a:srgbClr val="0066AE"/>
                </a:solidFill>
              </a:rPr>
              <a:t>、</a:t>
            </a:r>
            <a:r>
              <a:rPr lang="en-US" altLang="zh-CN" sz="2400" dirty="0">
                <a:solidFill>
                  <a:srgbClr val="0066AE"/>
                </a:solidFill>
              </a:rPr>
              <a:t>socket5</a:t>
            </a:r>
            <a:endParaRPr lang="en-US" altLang="zh-CN" sz="2400" dirty="0">
              <a:solidFill>
                <a:srgbClr val="0066AE"/>
              </a:solidFill>
            </a:endParaRPr>
          </a:p>
          <a:p>
            <a:pPr eaLnBrk="1" hangingPunct="1"/>
            <a:r>
              <a:rPr lang="zh-CN" altLang="en-US" sz="2400" dirty="0">
                <a:solidFill>
                  <a:srgbClr val="0066AE"/>
                </a:solidFill>
              </a:rPr>
              <a:t>文件服务器：</a:t>
            </a:r>
            <a:r>
              <a:rPr lang="en-US" altLang="zh-CN" sz="2400" dirty="0">
                <a:solidFill>
                  <a:srgbClr val="0066AE"/>
                </a:solidFill>
              </a:rPr>
              <a:t>samba</a:t>
            </a:r>
            <a:endParaRPr lang="en-US" altLang="zh-CN" sz="2400" dirty="0">
              <a:solidFill>
                <a:srgbClr val="0066AE"/>
              </a:solidFill>
            </a:endParaRPr>
          </a:p>
          <a:p>
            <a:pPr eaLnBrk="1" hangingPunct="1"/>
            <a:r>
              <a:rPr lang="en-US" altLang="zh-CN" sz="2400" dirty="0">
                <a:solidFill>
                  <a:srgbClr val="0066AE"/>
                </a:solidFill>
              </a:rPr>
              <a:t>DHCP </a:t>
            </a:r>
            <a:r>
              <a:rPr lang="zh-CN" altLang="en-US" sz="2400" dirty="0">
                <a:solidFill>
                  <a:srgbClr val="0066AE"/>
                </a:solidFill>
              </a:rPr>
              <a:t>服务器：</a:t>
            </a:r>
            <a:r>
              <a:rPr lang="en-US" altLang="zh-CN" sz="2400" dirty="0" err="1">
                <a:solidFill>
                  <a:srgbClr val="0066AE"/>
                </a:solidFill>
              </a:rPr>
              <a:t>dhcpd</a:t>
            </a:r>
            <a:endParaRPr lang="en-US" altLang="zh-CN" sz="2400" dirty="0">
              <a:solidFill>
                <a:srgbClr val="0066AE"/>
              </a:solidFill>
            </a:endParaRPr>
          </a:p>
          <a:p>
            <a:pPr eaLnBrk="1" hangingPunct="1"/>
            <a:r>
              <a:rPr lang="zh-CN" altLang="en-US" sz="2400" dirty="0">
                <a:solidFill>
                  <a:srgbClr val="0066AE"/>
                </a:solidFill>
              </a:rPr>
              <a:t>数据库服务器：</a:t>
            </a:r>
            <a:r>
              <a:rPr lang="en-US" altLang="zh-CN" sz="2400" dirty="0" err="1">
                <a:solidFill>
                  <a:srgbClr val="0066AE"/>
                </a:solidFill>
              </a:rPr>
              <a:t>mysql</a:t>
            </a:r>
            <a:r>
              <a:rPr lang="zh-CN" altLang="en-US" sz="2400" dirty="0">
                <a:solidFill>
                  <a:srgbClr val="0066AE"/>
                </a:solidFill>
              </a:rPr>
              <a:t>、</a:t>
            </a:r>
            <a:r>
              <a:rPr lang="en-US" altLang="zh-CN" sz="2400" dirty="0">
                <a:solidFill>
                  <a:srgbClr val="0066AE"/>
                </a:solidFill>
              </a:rPr>
              <a:t>oracle</a:t>
            </a:r>
            <a:endParaRPr lang="en-US" altLang="zh-CN" sz="2400" dirty="0">
              <a:solidFill>
                <a:srgbClr val="0066AE"/>
              </a:solidFill>
            </a:endParaRPr>
          </a:p>
        </p:txBody>
      </p:sp>
      <p:sp>
        <p:nvSpPr>
          <p:cNvPr id="5" name="矩形 4"/>
          <p:cNvSpPr/>
          <p:nvPr/>
        </p:nvSpPr>
        <p:spPr>
          <a:xfrm>
            <a:off x="539552" y="962675"/>
            <a:ext cx="571504" cy="51954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微软雅黑" panose="020B0503020204020204" pitchFamily="34" charset="-122"/>
                <a:ea typeface="微软雅黑" panose="020B0503020204020204" pitchFamily="34" charset="-122"/>
              </a:rPr>
              <a:t>01</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1182494" y="891237"/>
            <a:ext cx="4142646" cy="707886"/>
          </a:xfrm>
          <a:prstGeom prst="rect">
            <a:avLst/>
          </a:prstGeom>
        </p:spPr>
        <p:txBody>
          <a:bodyPr wrap="square">
            <a:spAutoFit/>
          </a:bodyPr>
          <a:lstStyle/>
          <a:p>
            <a:r>
              <a:rPr lang="zh-CN" altLang="en-US" sz="4000" dirty="0">
                <a:solidFill>
                  <a:schemeClr val="tx2">
                    <a:lumMod val="60000"/>
                    <a:lumOff val="40000"/>
                  </a:schemeClr>
                </a:solidFill>
                <a:latin typeface="微软雅黑" panose="020B0503020204020204" pitchFamily="34" charset="-122"/>
                <a:ea typeface="微软雅黑" panose="020B0503020204020204" pitchFamily="34" charset="-122"/>
              </a:rPr>
              <a:t>常用网络服务</a:t>
            </a:r>
            <a:endParaRPr lang="zh-CN" altLang="en-US" sz="4000" dirty="0">
              <a:solidFill>
                <a:schemeClr val="tx2">
                  <a:lumMod val="60000"/>
                  <a:lumOff val="40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Linux </a:t>
            </a:r>
            <a:r>
              <a:rPr lang="zh-CN" altLang="en-US" dirty="0"/>
              <a:t>网络服务及安全概要</a:t>
            </a:r>
            <a:endParaRPr lang="zh-CN" altLang="en-US" dirty="0"/>
          </a:p>
        </p:txBody>
      </p:sp>
      <p:sp>
        <p:nvSpPr>
          <p:cNvPr id="5" name="矩形 4"/>
          <p:cNvSpPr/>
          <p:nvPr/>
        </p:nvSpPr>
        <p:spPr>
          <a:xfrm>
            <a:off x="539552" y="962675"/>
            <a:ext cx="571504" cy="51954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微软雅黑" panose="020B0503020204020204" pitchFamily="34" charset="-122"/>
                <a:ea typeface="微软雅黑" panose="020B0503020204020204" pitchFamily="34" charset="-122"/>
              </a:rPr>
              <a:t>02</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1182494" y="891237"/>
            <a:ext cx="4142646" cy="707886"/>
          </a:xfrm>
          <a:prstGeom prst="rect">
            <a:avLst/>
          </a:prstGeom>
        </p:spPr>
        <p:txBody>
          <a:bodyPr wrap="square">
            <a:spAutoFit/>
          </a:bodyPr>
          <a:lstStyle/>
          <a:p>
            <a:r>
              <a:rPr lang="zh-CN" altLang="en-US" sz="4000" dirty="0">
                <a:solidFill>
                  <a:schemeClr val="tx2">
                    <a:lumMod val="60000"/>
                    <a:lumOff val="40000"/>
                  </a:schemeClr>
                </a:solidFill>
                <a:latin typeface="微软雅黑" panose="020B0503020204020204" pitchFamily="34" charset="-122"/>
                <a:ea typeface="微软雅黑" panose="020B0503020204020204" pitchFamily="34" charset="-122"/>
              </a:rPr>
              <a:t>网络规划</a:t>
            </a:r>
            <a:endParaRPr lang="zh-CN" altLang="en-US" sz="4000" dirty="0">
              <a:solidFill>
                <a:schemeClr val="tx2">
                  <a:lumMod val="60000"/>
                  <a:lumOff val="40000"/>
                </a:schemeClr>
              </a:solidFill>
              <a:latin typeface="微软雅黑" panose="020B0503020204020204" pitchFamily="34" charset="-122"/>
              <a:ea typeface="微软雅黑" panose="020B0503020204020204" pitchFamily="34" charset="-122"/>
            </a:endParaRPr>
          </a:p>
        </p:txBody>
      </p:sp>
      <p:grpSp>
        <p:nvGrpSpPr>
          <p:cNvPr id="8" name="Group 4"/>
          <p:cNvGrpSpPr/>
          <p:nvPr/>
        </p:nvGrpSpPr>
        <p:grpSpPr bwMode="auto">
          <a:xfrm>
            <a:off x="1066800" y="1988840"/>
            <a:ext cx="7010400" cy="3810000"/>
            <a:chOff x="960" y="1488"/>
            <a:chExt cx="4416" cy="2400"/>
          </a:xfrm>
        </p:grpSpPr>
        <p:sp>
          <p:nvSpPr>
            <p:cNvPr id="9" name="computr1"/>
            <p:cNvSpPr>
              <a:spLocks noEditPoints="1" noChangeArrowheads="1"/>
            </p:cNvSpPr>
            <p:nvPr/>
          </p:nvSpPr>
          <p:spPr bwMode="auto">
            <a:xfrm>
              <a:off x="960" y="1728"/>
              <a:ext cx="336" cy="384"/>
            </a:xfrm>
            <a:custGeom>
              <a:avLst/>
              <a:gdLst>
                <a:gd name="T0" fmla="*/ 5 w 21600"/>
                <a:gd name="T1" fmla="*/ 0 h 21600"/>
                <a:gd name="T2" fmla="*/ 3 w 21600"/>
                <a:gd name="T3" fmla="*/ 0 h 21600"/>
                <a:gd name="T4" fmla="*/ 0 w 21600"/>
                <a:gd name="T5" fmla="*/ 0 h 21600"/>
                <a:gd name="T6" fmla="*/ 0 w 21600"/>
                <a:gd name="T7" fmla="*/ 5 h 21600"/>
                <a:gd name="T8" fmla="*/ 0 w 21600"/>
                <a:gd name="T9" fmla="*/ 7 h 21600"/>
                <a:gd name="T10" fmla="*/ 3 w 21600"/>
                <a:gd name="T11" fmla="*/ 7 h 21600"/>
                <a:gd name="T12" fmla="*/ 5 w 21600"/>
                <a:gd name="T13" fmla="*/ 7 h 21600"/>
                <a:gd name="T14" fmla="*/ 5 w 21600"/>
                <a:gd name="T15" fmla="*/ 5 h 21600"/>
                <a:gd name="T16" fmla="*/ 5 w 21600"/>
                <a:gd name="T17" fmla="*/ 4 h 21600"/>
                <a:gd name="T18" fmla="*/ 0 w 21600"/>
                <a:gd name="T19" fmla="*/ 4 h 21600"/>
                <a:gd name="T20" fmla="*/ 0 w 21600"/>
                <a:gd name="T21" fmla="*/ 2 h 21600"/>
                <a:gd name="T22" fmla="*/ 5 w 21600"/>
                <a:gd name="T23" fmla="*/ 2 h 21600"/>
                <a:gd name="T24" fmla="*/ 0 w 21600"/>
                <a:gd name="T25" fmla="*/ 6 h 21600"/>
                <a:gd name="T26" fmla="*/ 5 w 21600"/>
                <a:gd name="T27" fmla="*/ 6 h 2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4950 w 21600"/>
                <a:gd name="T43" fmla="*/ 2531 h 21600"/>
                <a:gd name="T44" fmla="*/ 16779 w 21600"/>
                <a:gd name="T45" fmla="*/ 11138 h 216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600" h="21600" extrusionOk="0">
                  <a:moveTo>
                    <a:pt x="16994" y="15388"/>
                  </a:moveTo>
                  <a:lnTo>
                    <a:pt x="16994" y="13553"/>
                  </a:lnTo>
                  <a:lnTo>
                    <a:pt x="19535" y="13553"/>
                  </a:lnTo>
                  <a:lnTo>
                    <a:pt x="19535" y="10729"/>
                  </a:lnTo>
                  <a:lnTo>
                    <a:pt x="19535" y="6776"/>
                  </a:lnTo>
                  <a:lnTo>
                    <a:pt x="19535" y="0"/>
                  </a:lnTo>
                  <a:lnTo>
                    <a:pt x="10800" y="0"/>
                  </a:lnTo>
                  <a:lnTo>
                    <a:pt x="2065" y="0"/>
                  </a:lnTo>
                  <a:lnTo>
                    <a:pt x="2065" y="6776"/>
                  </a:lnTo>
                  <a:lnTo>
                    <a:pt x="2065" y="10729"/>
                  </a:lnTo>
                  <a:lnTo>
                    <a:pt x="2065" y="13553"/>
                  </a:lnTo>
                  <a:lnTo>
                    <a:pt x="4606" y="13553"/>
                  </a:lnTo>
                  <a:lnTo>
                    <a:pt x="4606" y="15388"/>
                  </a:lnTo>
                  <a:lnTo>
                    <a:pt x="0" y="15388"/>
                  </a:lnTo>
                  <a:lnTo>
                    <a:pt x="0" y="21600"/>
                  </a:lnTo>
                  <a:lnTo>
                    <a:pt x="10800" y="21600"/>
                  </a:lnTo>
                  <a:lnTo>
                    <a:pt x="21600" y="21600"/>
                  </a:lnTo>
                  <a:lnTo>
                    <a:pt x="21600" y="15388"/>
                  </a:lnTo>
                  <a:lnTo>
                    <a:pt x="16994" y="15388"/>
                  </a:lnTo>
                  <a:close/>
                </a:path>
                <a:path w="21600" h="21600" extrusionOk="0">
                  <a:moveTo>
                    <a:pt x="4606" y="15388"/>
                  </a:moveTo>
                  <a:lnTo>
                    <a:pt x="4606" y="13553"/>
                  </a:lnTo>
                  <a:lnTo>
                    <a:pt x="16994" y="13553"/>
                  </a:lnTo>
                  <a:lnTo>
                    <a:pt x="16994" y="15388"/>
                  </a:lnTo>
                  <a:lnTo>
                    <a:pt x="4606" y="15388"/>
                  </a:lnTo>
                </a:path>
                <a:path w="21600" h="21600" extrusionOk="0">
                  <a:moveTo>
                    <a:pt x="4606" y="11294"/>
                  </a:moveTo>
                  <a:lnTo>
                    <a:pt x="4606" y="2259"/>
                  </a:lnTo>
                  <a:lnTo>
                    <a:pt x="16994" y="2259"/>
                  </a:lnTo>
                  <a:lnTo>
                    <a:pt x="16994" y="11294"/>
                  </a:lnTo>
                  <a:lnTo>
                    <a:pt x="4606" y="11294"/>
                  </a:lnTo>
                  <a:moveTo>
                    <a:pt x="13976" y="17082"/>
                  </a:moveTo>
                  <a:lnTo>
                    <a:pt x="13976" y="16376"/>
                  </a:lnTo>
                  <a:lnTo>
                    <a:pt x="20171" y="16376"/>
                  </a:lnTo>
                  <a:lnTo>
                    <a:pt x="20171" y="17082"/>
                  </a:lnTo>
                  <a:lnTo>
                    <a:pt x="13976" y="17082"/>
                  </a:lnTo>
                </a:path>
              </a:pathLst>
            </a:custGeom>
            <a:solidFill>
              <a:srgbClr val="FFFFCC"/>
            </a:solidFill>
            <a:ln w="9525">
              <a:solidFill>
                <a:srgbClr val="000000"/>
              </a:solidFill>
              <a:miter lim="800000"/>
            </a:ln>
            <a:effectLst/>
            <a:extLst>
              <a:ext uri="{AF507438-7753-43E0-B8FC-AC1667EBCBE1}">
                <a14:hiddenEffects xmlns:a14="http://schemas.microsoft.com/office/drawing/2010/main">
                  <a:effectLst>
                    <a:outerShdw dist="107763" dir="13500000" algn="ctr" rotWithShape="0">
                      <a:srgbClr val="808080"/>
                    </a:outerShdw>
                  </a:effectLst>
                </a14:hiddenEffects>
              </a:ext>
            </a:extLst>
          </p:spPr>
          <p:txBody>
            <a:bodyPr/>
            <a:lstStyle/>
            <a:p>
              <a:endParaRPr lang="zh-CN" altLang="en-US"/>
            </a:p>
          </p:txBody>
        </p:sp>
        <p:sp>
          <p:nvSpPr>
            <p:cNvPr id="10" name="computr3"/>
            <p:cNvSpPr>
              <a:spLocks noEditPoints="1" noChangeArrowheads="1"/>
            </p:cNvSpPr>
            <p:nvPr/>
          </p:nvSpPr>
          <p:spPr bwMode="auto">
            <a:xfrm>
              <a:off x="1872" y="3216"/>
              <a:ext cx="576" cy="528"/>
            </a:xfrm>
            <a:custGeom>
              <a:avLst/>
              <a:gdLst>
                <a:gd name="T0" fmla="*/ 0 w 21600"/>
                <a:gd name="T1" fmla="*/ 6 h 21600"/>
                <a:gd name="T2" fmla="*/ 8 w 21600"/>
                <a:gd name="T3" fmla="*/ 0 h 21600"/>
                <a:gd name="T4" fmla="*/ 8 w 21600"/>
                <a:gd name="T5" fmla="*/ 13 h 21600"/>
                <a:gd name="T6" fmla="*/ 13 w 21600"/>
                <a:gd name="T7" fmla="*/ 6 h 21600"/>
                <a:gd name="T8" fmla="*/ 0 60000 65536"/>
                <a:gd name="T9" fmla="*/ 0 60000 65536"/>
                <a:gd name="T10" fmla="*/ 0 60000 65536"/>
                <a:gd name="T11" fmla="*/ 0 60000 65536"/>
                <a:gd name="T12" fmla="*/ 7800 w 21600"/>
                <a:gd name="T13" fmla="*/ 2577 h 21600"/>
                <a:gd name="T14" fmla="*/ 16350 w 21600"/>
                <a:gd name="T15" fmla="*/ 11782 h 21600"/>
              </a:gdLst>
              <a:ahLst/>
              <a:cxnLst>
                <a:cxn ang="T8">
                  <a:pos x="T0" y="T1"/>
                </a:cxn>
                <a:cxn ang="T9">
                  <a:pos x="T2" y="T3"/>
                </a:cxn>
                <a:cxn ang="T10">
                  <a:pos x="T4" y="T5"/>
                </a:cxn>
                <a:cxn ang="T11">
                  <a:pos x="T6" y="T7"/>
                </a:cxn>
              </a:cxnLst>
              <a:rect l="T12" t="T13" r="T14" b="T15"/>
              <a:pathLst>
                <a:path w="21600" h="21600" extrusionOk="0">
                  <a:moveTo>
                    <a:pt x="18250" y="17743"/>
                  </a:moveTo>
                  <a:lnTo>
                    <a:pt x="17557" y="16971"/>
                  </a:lnTo>
                  <a:lnTo>
                    <a:pt x="5429" y="16971"/>
                  </a:lnTo>
                  <a:lnTo>
                    <a:pt x="4736" y="17743"/>
                  </a:lnTo>
                  <a:lnTo>
                    <a:pt x="18250" y="17743"/>
                  </a:lnTo>
                  <a:close/>
                </a:path>
                <a:path w="21600" h="21600" extrusionOk="0">
                  <a:moveTo>
                    <a:pt x="18250" y="17743"/>
                  </a:moveTo>
                  <a:moveTo>
                    <a:pt x="19405" y="19131"/>
                  </a:moveTo>
                  <a:lnTo>
                    <a:pt x="18712" y="18360"/>
                  </a:lnTo>
                  <a:lnTo>
                    <a:pt x="4274" y="18360"/>
                  </a:lnTo>
                  <a:lnTo>
                    <a:pt x="3581" y="19131"/>
                  </a:lnTo>
                  <a:lnTo>
                    <a:pt x="19405" y="19131"/>
                  </a:lnTo>
                  <a:close/>
                </a:path>
                <a:path w="21600" h="21600" extrusionOk="0">
                  <a:moveTo>
                    <a:pt x="19405" y="19131"/>
                  </a:moveTo>
                  <a:moveTo>
                    <a:pt x="20560" y="20520"/>
                  </a:moveTo>
                  <a:lnTo>
                    <a:pt x="19867" y="19749"/>
                  </a:lnTo>
                  <a:lnTo>
                    <a:pt x="3119" y="19749"/>
                  </a:lnTo>
                  <a:lnTo>
                    <a:pt x="2426" y="20520"/>
                  </a:lnTo>
                  <a:lnTo>
                    <a:pt x="20560" y="20520"/>
                  </a:lnTo>
                  <a:close/>
                </a:path>
                <a:path w="21600" h="21600" extrusionOk="0">
                  <a:moveTo>
                    <a:pt x="20560" y="20520"/>
                  </a:moveTo>
                  <a:moveTo>
                    <a:pt x="4620" y="16971"/>
                  </a:moveTo>
                  <a:lnTo>
                    <a:pt x="5313" y="16200"/>
                  </a:lnTo>
                  <a:lnTo>
                    <a:pt x="7624" y="16200"/>
                  </a:lnTo>
                  <a:lnTo>
                    <a:pt x="7624" y="14194"/>
                  </a:lnTo>
                  <a:lnTo>
                    <a:pt x="5891" y="14194"/>
                  </a:lnTo>
                  <a:lnTo>
                    <a:pt x="5891" y="0"/>
                  </a:lnTo>
                  <a:lnTo>
                    <a:pt x="12013" y="0"/>
                  </a:lnTo>
                  <a:lnTo>
                    <a:pt x="18135" y="0"/>
                  </a:lnTo>
                  <a:lnTo>
                    <a:pt x="18135" y="10800"/>
                  </a:lnTo>
                  <a:lnTo>
                    <a:pt x="18135" y="14194"/>
                  </a:lnTo>
                  <a:lnTo>
                    <a:pt x="16402" y="14194"/>
                  </a:lnTo>
                  <a:lnTo>
                    <a:pt x="16402" y="16200"/>
                  </a:lnTo>
                  <a:lnTo>
                    <a:pt x="17788" y="16200"/>
                  </a:lnTo>
                  <a:lnTo>
                    <a:pt x="19059" y="17743"/>
                  </a:lnTo>
                  <a:lnTo>
                    <a:pt x="21022" y="19903"/>
                  </a:lnTo>
                  <a:lnTo>
                    <a:pt x="21253" y="20057"/>
                  </a:lnTo>
                  <a:lnTo>
                    <a:pt x="21369" y="20366"/>
                  </a:lnTo>
                  <a:lnTo>
                    <a:pt x="21600" y="20674"/>
                  </a:lnTo>
                  <a:lnTo>
                    <a:pt x="21600" y="20829"/>
                  </a:lnTo>
                  <a:lnTo>
                    <a:pt x="21600" y="20983"/>
                  </a:lnTo>
                  <a:lnTo>
                    <a:pt x="21600" y="21137"/>
                  </a:lnTo>
                  <a:lnTo>
                    <a:pt x="21600" y="21291"/>
                  </a:lnTo>
                  <a:lnTo>
                    <a:pt x="21484" y="21446"/>
                  </a:lnTo>
                  <a:lnTo>
                    <a:pt x="21369" y="21446"/>
                  </a:lnTo>
                  <a:lnTo>
                    <a:pt x="21138" y="21600"/>
                  </a:lnTo>
                  <a:lnTo>
                    <a:pt x="21022" y="21600"/>
                  </a:lnTo>
                  <a:lnTo>
                    <a:pt x="10973" y="21600"/>
                  </a:lnTo>
                  <a:lnTo>
                    <a:pt x="2079" y="21600"/>
                  </a:lnTo>
                  <a:lnTo>
                    <a:pt x="1848" y="21600"/>
                  </a:lnTo>
                  <a:lnTo>
                    <a:pt x="1733" y="21446"/>
                  </a:lnTo>
                  <a:lnTo>
                    <a:pt x="1617" y="21446"/>
                  </a:lnTo>
                  <a:lnTo>
                    <a:pt x="1502" y="21291"/>
                  </a:lnTo>
                  <a:lnTo>
                    <a:pt x="1386" y="21291"/>
                  </a:lnTo>
                  <a:lnTo>
                    <a:pt x="1386" y="21137"/>
                  </a:lnTo>
                  <a:lnTo>
                    <a:pt x="1386" y="20983"/>
                  </a:lnTo>
                  <a:lnTo>
                    <a:pt x="1386" y="20829"/>
                  </a:lnTo>
                  <a:lnTo>
                    <a:pt x="1502" y="20674"/>
                  </a:lnTo>
                  <a:lnTo>
                    <a:pt x="1617" y="20366"/>
                  </a:lnTo>
                  <a:lnTo>
                    <a:pt x="1733" y="20057"/>
                  </a:lnTo>
                  <a:lnTo>
                    <a:pt x="1964" y="19903"/>
                  </a:lnTo>
                  <a:lnTo>
                    <a:pt x="0" y="19903"/>
                  </a:lnTo>
                  <a:lnTo>
                    <a:pt x="0" y="10800"/>
                  </a:lnTo>
                  <a:lnTo>
                    <a:pt x="0" y="2777"/>
                  </a:lnTo>
                  <a:lnTo>
                    <a:pt x="4620" y="2777"/>
                  </a:lnTo>
                  <a:lnTo>
                    <a:pt x="4620" y="16971"/>
                  </a:lnTo>
                  <a:moveTo>
                    <a:pt x="4620" y="16971"/>
                  </a:moveTo>
                  <a:moveTo>
                    <a:pt x="4620" y="16971"/>
                  </a:moveTo>
                  <a:lnTo>
                    <a:pt x="4158" y="17434"/>
                  </a:lnTo>
                  <a:lnTo>
                    <a:pt x="2541" y="19286"/>
                  </a:lnTo>
                  <a:lnTo>
                    <a:pt x="1964" y="19903"/>
                  </a:lnTo>
                  <a:lnTo>
                    <a:pt x="4620" y="16971"/>
                  </a:lnTo>
                  <a:close/>
                </a:path>
                <a:path w="21600" h="21600" extrusionOk="0">
                  <a:moveTo>
                    <a:pt x="7624" y="2314"/>
                  </a:moveTo>
                  <a:moveTo>
                    <a:pt x="16402" y="2314"/>
                  </a:moveTo>
                  <a:lnTo>
                    <a:pt x="16402" y="11880"/>
                  </a:lnTo>
                  <a:lnTo>
                    <a:pt x="7624" y="11880"/>
                  </a:lnTo>
                  <a:lnTo>
                    <a:pt x="7624" y="2314"/>
                  </a:lnTo>
                  <a:lnTo>
                    <a:pt x="16402" y="2314"/>
                  </a:lnTo>
                  <a:close/>
                </a:path>
                <a:path w="21600" h="21600" extrusionOk="0">
                  <a:moveTo>
                    <a:pt x="578" y="4011"/>
                  </a:moveTo>
                  <a:moveTo>
                    <a:pt x="4043" y="4011"/>
                  </a:moveTo>
                  <a:lnTo>
                    <a:pt x="4043" y="4320"/>
                  </a:lnTo>
                  <a:lnTo>
                    <a:pt x="578" y="4320"/>
                  </a:lnTo>
                  <a:lnTo>
                    <a:pt x="578" y="4011"/>
                  </a:lnTo>
                  <a:lnTo>
                    <a:pt x="4043" y="4011"/>
                  </a:lnTo>
                  <a:close/>
                  <a:moveTo>
                    <a:pt x="7624" y="14194"/>
                  </a:moveTo>
                  <a:lnTo>
                    <a:pt x="16402" y="14194"/>
                  </a:lnTo>
                  <a:lnTo>
                    <a:pt x="16402" y="16200"/>
                  </a:lnTo>
                  <a:lnTo>
                    <a:pt x="7624" y="16200"/>
                  </a:lnTo>
                </a:path>
              </a:pathLst>
            </a:custGeom>
            <a:solidFill>
              <a:srgbClr val="FFFFCC"/>
            </a:solidFill>
            <a:ln w="9525">
              <a:solidFill>
                <a:srgbClr val="000000"/>
              </a:solidFill>
              <a:miter lim="800000"/>
            </a:ln>
          </p:spPr>
          <p:txBody>
            <a:bodyPr/>
            <a:lstStyle/>
            <a:p>
              <a:endParaRPr lang="zh-CN" altLang="en-US"/>
            </a:p>
          </p:txBody>
        </p:sp>
        <p:sp>
          <p:nvSpPr>
            <p:cNvPr id="11" name="computr2"/>
            <p:cNvSpPr>
              <a:spLocks noEditPoints="1" noChangeArrowheads="1"/>
            </p:cNvSpPr>
            <p:nvPr/>
          </p:nvSpPr>
          <p:spPr bwMode="auto">
            <a:xfrm>
              <a:off x="2976" y="1680"/>
              <a:ext cx="432" cy="480"/>
            </a:xfrm>
            <a:custGeom>
              <a:avLst/>
              <a:gdLst>
                <a:gd name="T0" fmla="*/ 4 w 21600"/>
                <a:gd name="T1" fmla="*/ 0 h 21600"/>
                <a:gd name="T2" fmla="*/ 4 w 21600"/>
                <a:gd name="T3" fmla="*/ 11 h 21600"/>
                <a:gd name="T4" fmla="*/ 7 w 21600"/>
                <a:gd name="T5" fmla="*/ 0 h 21600"/>
                <a:gd name="T6" fmla="*/ 2 w 21600"/>
                <a:gd name="T7" fmla="*/ 0 h 21600"/>
                <a:gd name="T8" fmla="*/ 2 w 21600"/>
                <a:gd name="T9" fmla="*/ 6 h 21600"/>
                <a:gd name="T10" fmla="*/ 7 w 21600"/>
                <a:gd name="T11" fmla="*/ 6 h 21600"/>
                <a:gd name="T12" fmla="*/ 2 w 21600"/>
                <a:gd name="T13" fmla="*/ 3 h 21600"/>
                <a:gd name="T14" fmla="*/ 7 w 21600"/>
                <a:gd name="T15" fmla="*/ 3 h 21600"/>
                <a:gd name="T16" fmla="*/ 8 w 21600"/>
                <a:gd name="T17" fmla="*/ 8 h 21600"/>
                <a:gd name="T18" fmla="*/ 1 w 21600"/>
                <a:gd name="T19" fmla="*/ 8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6200 w 21600"/>
                <a:gd name="T31" fmla="*/ 1935 h 21600"/>
                <a:gd name="T32" fmla="*/ 15550 w 21600"/>
                <a:gd name="T33" fmla="*/ 9765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extrusionOk="0">
                  <a:moveTo>
                    <a:pt x="21022" y="20295"/>
                  </a:moveTo>
                  <a:lnTo>
                    <a:pt x="18828" y="18396"/>
                  </a:lnTo>
                  <a:lnTo>
                    <a:pt x="18828" y="13174"/>
                  </a:lnTo>
                  <a:lnTo>
                    <a:pt x="15478" y="13174"/>
                  </a:lnTo>
                  <a:lnTo>
                    <a:pt x="15478" y="11631"/>
                  </a:lnTo>
                  <a:lnTo>
                    <a:pt x="17326" y="11631"/>
                  </a:lnTo>
                  <a:lnTo>
                    <a:pt x="17326" y="11156"/>
                  </a:lnTo>
                  <a:lnTo>
                    <a:pt x="17326" y="0"/>
                  </a:lnTo>
                  <a:lnTo>
                    <a:pt x="10858" y="0"/>
                  </a:lnTo>
                  <a:lnTo>
                    <a:pt x="4274" y="0"/>
                  </a:lnTo>
                  <a:lnTo>
                    <a:pt x="4274" y="11037"/>
                  </a:lnTo>
                  <a:lnTo>
                    <a:pt x="4274" y="11631"/>
                  </a:lnTo>
                  <a:lnTo>
                    <a:pt x="6122" y="11631"/>
                  </a:lnTo>
                  <a:lnTo>
                    <a:pt x="6122" y="13174"/>
                  </a:lnTo>
                  <a:lnTo>
                    <a:pt x="2772" y="13174"/>
                  </a:lnTo>
                  <a:lnTo>
                    <a:pt x="2772" y="18514"/>
                  </a:lnTo>
                  <a:lnTo>
                    <a:pt x="693" y="20295"/>
                  </a:lnTo>
                  <a:lnTo>
                    <a:pt x="462" y="20413"/>
                  </a:lnTo>
                  <a:lnTo>
                    <a:pt x="231" y="20651"/>
                  </a:lnTo>
                  <a:lnTo>
                    <a:pt x="116" y="20888"/>
                  </a:lnTo>
                  <a:lnTo>
                    <a:pt x="0" y="21125"/>
                  </a:lnTo>
                  <a:lnTo>
                    <a:pt x="0" y="21244"/>
                  </a:lnTo>
                  <a:lnTo>
                    <a:pt x="116" y="21363"/>
                  </a:lnTo>
                  <a:lnTo>
                    <a:pt x="116" y="21481"/>
                  </a:lnTo>
                  <a:lnTo>
                    <a:pt x="231" y="21481"/>
                  </a:lnTo>
                  <a:lnTo>
                    <a:pt x="347" y="21600"/>
                  </a:lnTo>
                  <a:lnTo>
                    <a:pt x="578" y="21600"/>
                  </a:lnTo>
                  <a:lnTo>
                    <a:pt x="693" y="21600"/>
                  </a:lnTo>
                  <a:lnTo>
                    <a:pt x="10858" y="21600"/>
                  </a:lnTo>
                  <a:lnTo>
                    <a:pt x="20907" y="21600"/>
                  </a:lnTo>
                  <a:lnTo>
                    <a:pt x="21138" y="21600"/>
                  </a:lnTo>
                  <a:lnTo>
                    <a:pt x="21253" y="21600"/>
                  </a:lnTo>
                  <a:lnTo>
                    <a:pt x="21369" y="21481"/>
                  </a:lnTo>
                  <a:lnTo>
                    <a:pt x="21484" y="21481"/>
                  </a:lnTo>
                  <a:lnTo>
                    <a:pt x="21600" y="21363"/>
                  </a:lnTo>
                  <a:lnTo>
                    <a:pt x="21600" y="21244"/>
                  </a:lnTo>
                  <a:lnTo>
                    <a:pt x="21600" y="21125"/>
                  </a:lnTo>
                  <a:lnTo>
                    <a:pt x="21484" y="20888"/>
                  </a:lnTo>
                  <a:lnTo>
                    <a:pt x="21369" y="20651"/>
                  </a:lnTo>
                  <a:lnTo>
                    <a:pt x="21253" y="20413"/>
                  </a:lnTo>
                  <a:lnTo>
                    <a:pt x="21022" y="20295"/>
                  </a:lnTo>
                  <a:close/>
                </a:path>
                <a:path w="21600" h="21600" extrusionOk="0">
                  <a:moveTo>
                    <a:pt x="18019" y="18514"/>
                  </a:moveTo>
                  <a:lnTo>
                    <a:pt x="17326" y="17921"/>
                  </a:lnTo>
                  <a:lnTo>
                    <a:pt x="4389" y="17921"/>
                  </a:lnTo>
                  <a:lnTo>
                    <a:pt x="3696" y="18514"/>
                  </a:lnTo>
                  <a:lnTo>
                    <a:pt x="18019" y="18514"/>
                  </a:lnTo>
                  <a:close/>
                </a:path>
                <a:path w="21600" h="21600" extrusionOk="0">
                  <a:moveTo>
                    <a:pt x="19174" y="19701"/>
                  </a:moveTo>
                  <a:lnTo>
                    <a:pt x="18481" y="19108"/>
                  </a:lnTo>
                  <a:lnTo>
                    <a:pt x="3119" y="19108"/>
                  </a:lnTo>
                  <a:lnTo>
                    <a:pt x="2426" y="19701"/>
                  </a:lnTo>
                  <a:lnTo>
                    <a:pt x="19174" y="19701"/>
                  </a:lnTo>
                  <a:close/>
                </a:path>
                <a:path w="21600" h="21600" extrusionOk="0">
                  <a:moveTo>
                    <a:pt x="20560" y="20769"/>
                  </a:moveTo>
                  <a:lnTo>
                    <a:pt x="19867" y="20176"/>
                  </a:lnTo>
                  <a:lnTo>
                    <a:pt x="1848" y="20176"/>
                  </a:lnTo>
                  <a:lnTo>
                    <a:pt x="1155" y="20769"/>
                  </a:lnTo>
                  <a:lnTo>
                    <a:pt x="20560" y="20769"/>
                  </a:lnTo>
                  <a:close/>
                </a:path>
                <a:path w="21600" h="21600" extrusionOk="0">
                  <a:moveTo>
                    <a:pt x="18828" y="18396"/>
                  </a:moveTo>
                  <a:lnTo>
                    <a:pt x="17442" y="17209"/>
                  </a:lnTo>
                  <a:lnTo>
                    <a:pt x="4158" y="17209"/>
                  </a:lnTo>
                  <a:lnTo>
                    <a:pt x="2772" y="18514"/>
                  </a:lnTo>
                  <a:moveTo>
                    <a:pt x="13168" y="14123"/>
                  </a:moveTo>
                  <a:lnTo>
                    <a:pt x="13168" y="14716"/>
                  </a:lnTo>
                  <a:lnTo>
                    <a:pt x="17788" y="14716"/>
                  </a:lnTo>
                  <a:lnTo>
                    <a:pt x="17788" y="14123"/>
                  </a:lnTo>
                  <a:lnTo>
                    <a:pt x="13168" y="14123"/>
                  </a:lnTo>
                  <a:close/>
                </a:path>
                <a:path w="21600" h="21600" extrusionOk="0">
                  <a:moveTo>
                    <a:pt x="6122" y="1899"/>
                  </a:moveTo>
                  <a:lnTo>
                    <a:pt x="6122" y="9732"/>
                  </a:lnTo>
                  <a:lnTo>
                    <a:pt x="15478" y="9732"/>
                  </a:lnTo>
                  <a:lnTo>
                    <a:pt x="15478" y="1899"/>
                  </a:lnTo>
                  <a:lnTo>
                    <a:pt x="6122" y="1899"/>
                  </a:lnTo>
                  <a:moveTo>
                    <a:pt x="6122" y="11631"/>
                  </a:moveTo>
                  <a:lnTo>
                    <a:pt x="15478" y="11631"/>
                  </a:lnTo>
                  <a:lnTo>
                    <a:pt x="15478" y="13174"/>
                  </a:lnTo>
                  <a:lnTo>
                    <a:pt x="6122" y="13174"/>
                  </a:lnTo>
                  <a:lnTo>
                    <a:pt x="6122" y="11631"/>
                  </a:lnTo>
                  <a:close/>
                </a:path>
              </a:pathLst>
            </a:custGeom>
            <a:solidFill>
              <a:srgbClr val="FFFFCC"/>
            </a:solidFill>
            <a:ln w="9525">
              <a:solidFill>
                <a:srgbClr val="000000"/>
              </a:solidFill>
              <a:miter lim="800000"/>
            </a:ln>
          </p:spPr>
          <p:txBody>
            <a:bodyPr/>
            <a:lstStyle/>
            <a:p>
              <a:endParaRPr lang="zh-CN" altLang="en-US"/>
            </a:p>
          </p:txBody>
        </p:sp>
        <p:sp>
          <p:nvSpPr>
            <p:cNvPr id="12" name="computr1"/>
            <p:cNvSpPr>
              <a:spLocks noEditPoints="1" noChangeArrowheads="1"/>
            </p:cNvSpPr>
            <p:nvPr/>
          </p:nvSpPr>
          <p:spPr bwMode="auto">
            <a:xfrm>
              <a:off x="960" y="2256"/>
              <a:ext cx="336" cy="384"/>
            </a:xfrm>
            <a:custGeom>
              <a:avLst/>
              <a:gdLst>
                <a:gd name="T0" fmla="*/ 5 w 21600"/>
                <a:gd name="T1" fmla="*/ 0 h 21600"/>
                <a:gd name="T2" fmla="*/ 3 w 21600"/>
                <a:gd name="T3" fmla="*/ 0 h 21600"/>
                <a:gd name="T4" fmla="*/ 0 w 21600"/>
                <a:gd name="T5" fmla="*/ 0 h 21600"/>
                <a:gd name="T6" fmla="*/ 0 w 21600"/>
                <a:gd name="T7" fmla="*/ 5 h 21600"/>
                <a:gd name="T8" fmla="*/ 0 w 21600"/>
                <a:gd name="T9" fmla="*/ 7 h 21600"/>
                <a:gd name="T10" fmla="*/ 3 w 21600"/>
                <a:gd name="T11" fmla="*/ 7 h 21600"/>
                <a:gd name="T12" fmla="*/ 5 w 21600"/>
                <a:gd name="T13" fmla="*/ 7 h 21600"/>
                <a:gd name="T14" fmla="*/ 5 w 21600"/>
                <a:gd name="T15" fmla="*/ 5 h 21600"/>
                <a:gd name="T16" fmla="*/ 5 w 21600"/>
                <a:gd name="T17" fmla="*/ 4 h 21600"/>
                <a:gd name="T18" fmla="*/ 0 w 21600"/>
                <a:gd name="T19" fmla="*/ 4 h 21600"/>
                <a:gd name="T20" fmla="*/ 0 w 21600"/>
                <a:gd name="T21" fmla="*/ 2 h 21600"/>
                <a:gd name="T22" fmla="*/ 5 w 21600"/>
                <a:gd name="T23" fmla="*/ 2 h 21600"/>
                <a:gd name="T24" fmla="*/ 0 w 21600"/>
                <a:gd name="T25" fmla="*/ 6 h 21600"/>
                <a:gd name="T26" fmla="*/ 5 w 21600"/>
                <a:gd name="T27" fmla="*/ 6 h 2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4950 w 21600"/>
                <a:gd name="T43" fmla="*/ 2531 h 21600"/>
                <a:gd name="T44" fmla="*/ 16779 w 21600"/>
                <a:gd name="T45" fmla="*/ 11138 h 216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600" h="21600" extrusionOk="0">
                  <a:moveTo>
                    <a:pt x="16994" y="15388"/>
                  </a:moveTo>
                  <a:lnTo>
                    <a:pt x="16994" y="13553"/>
                  </a:lnTo>
                  <a:lnTo>
                    <a:pt x="19535" y="13553"/>
                  </a:lnTo>
                  <a:lnTo>
                    <a:pt x="19535" y="10729"/>
                  </a:lnTo>
                  <a:lnTo>
                    <a:pt x="19535" y="6776"/>
                  </a:lnTo>
                  <a:lnTo>
                    <a:pt x="19535" y="0"/>
                  </a:lnTo>
                  <a:lnTo>
                    <a:pt x="10800" y="0"/>
                  </a:lnTo>
                  <a:lnTo>
                    <a:pt x="2065" y="0"/>
                  </a:lnTo>
                  <a:lnTo>
                    <a:pt x="2065" y="6776"/>
                  </a:lnTo>
                  <a:lnTo>
                    <a:pt x="2065" y="10729"/>
                  </a:lnTo>
                  <a:lnTo>
                    <a:pt x="2065" y="13553"/>
                  </a:lnTo>
                  <a:lnTo>
                    <a:pt x="4606" y="13553"/>
                  </a:lnTo>
                  <a:lnTo>
                    <a:pt x="4606" y="15388"/>
                  </a:lnTo>
                  <a:lnTo>
                    <a:pt x="0" y="15388"/>
                  </a:lnTo>
                  <a:lnTo>
                    <a:pt x="0" y="21600"/>
                  </a:lnTo>
                  <a:lnTo>
                    <a:pt x="10800" y="21600"/>
                  </a:lnTo>
                  <a:lnTo>
                    <a:pt x="21600" y="21600"/>
                  </a:lnTo>
                  <a:lnTo>
                    <a:pt x="21600" y="15388"/>
                  </a:lnTo>
                  <a:lnTo>
                    <a:pt x="16994" y="15388"/>
                  </a:lnTo>
                  <a:close/>
                </a:path>
                <a:path w="21600" h="21600" extrusionOk="0">
                  <a:moveTo>
                    <a:pt x="4606" y="15388"/>
                  </a:moveTo>
                  <a:lnTo>
                    <a:pt x="4606" y="13553"/>
                  </a:lnTo>
                  <a:lnTo>
                    <a:pt x="16994" y="13553"/>
                  </a:lnTo>
                  <a:lnTo>
                    <a:pt x="16994" y="15388"/>
                  </a:lnTo>
                  <a:lnTo>
                    <a:pt x="4606" y="15388"/>
                  </a:lnTo>
                </a:path>
                <a:path w="21600" h="21600" extrusionOk="0">
                  <a:moveTo>
                    <a:pt x="4606" y="11294"/>
                  </a:moveTo>
                  <a:lnTo>
                    <a:pt x="4606" y="2259"/>
                  </a:lnTo>
                  <a:lnTo>
                    <a:pt x="16994" y="2259"/>
                  </a:lnTo>
                  <a:lnTo>
                    <a:pt x="16994" y="11294"/>
                  </a:lnTo>
                  <a:lnTo>
                    <a:pt x="4606" y="11294"/>
                  </a:lnTo>
                  <a:moveTo>
                    <a:pt x="13976" y="17082"/>
                  </a:moveTo>
                  <a:lnTo>
                    <a:pt x="13976" y="16376"/>
                  </a:lnTo>
                  <a:lnTo>
                    <a:pt x="20171" y="16376"/>
                  </a:lnTo>
                  <a:lnTo>
                    <a:pt x="20171" y="17082"/>
                  </a:lnTo>
                  <a:lnTo>
                    <a:pt x="13976" y="17082"/>
                  </a:lnTo>
                </a:path>
              </a:pathLst>
            </a:custGeom>
            <a:solidFill>
              <a:srgbClr val="FFFFCC"/>
            </a:solidFill>
            <a:ln w="9525">
              <a:solidFill>
                <a:srgbClr val="000000"/>
              </a:solidFill>
              <a:miter lim="800000"/>
            </a:ln>
            <a:effectLst/>
            <a:extLst>
              <a:ext uri="{AF507438-7753-43E0-B8FC-AC1667EBCBE1}">
                <a14:hiddenEffects xmlns:a14="http://schemas.microsoft.com/office/drawing/2010/main">
                  <a:effectLst>
                    <a:outerShdw dist="107763" dir="13500000" algn="ctr" rotWithShape="0">
                      <a:srgbClr val="808080"/>
                    </a:outerShdw>
                  </a:effectLst>
                </a14:hiddenEffects>
              </a:ext>
            </a:extLst>
          </p:spPr>
          <p:txBody>
            <a:bodyPr/>
            <a:lstStyle/>
            <a:p>
              <a:endParaRPr lang="zh-CN" altLang="en-US"/>
            </a:p>
          </p:txBody>
        </p:sp>
        <p:sp>
          <p:nvSpPr>
            <p:cNvPr id="13" name="computr1"/>
            <p:cNvSpPr>
              <a:spLocks noEditPoints="1" noChangeArrowheads="1"/>
            </p:cNvSpPr>
            <p:nvPr/>
          </p:nvSpPr>
          <p:spPr bwMode="auto">
            <a:xfrm>
              <a:off x="960" y="2784"/>
              <a:ext cx="336" cy="384"/>
            </a:xfrm>
            <a:custGeom>
              <a:avLst/>
              <a:gdLst>
                <a:gd name="T0" fmla="*/ 5 w 21600"/>
                <a:gd name="T1" fmla="*/ 0 h 21600"/>
                <a:gd name="T2" fmla="*/ 3 w 21600"/>
                <a:gd name="T3" fmla="*/ 0 h 21600"/>
                <a:gd name="T4" fmla="*/ 0 w 21600"/>
                <a:gd name="T5" fmla="*/ 0 h 21600"/>
                <a:gd name="T6" fmla="*/ 0 w 21600"/>
                <a:gd name="T7" fmla="*/ 5 h 21600"/>
                <a:gd name="T8" fmla="*/ 0 w 21600"/>
                <a:gd name="T9" fmla="*/ 7 h 21600"/>
                <a:gd name="T10" fmla="*/ 3 w 21600"/>
                <a:gd name="T11" fmla="*/ 7 h 21600"/>
                <a:gd name="T12" fmla="*/ 5 w 21600"/>
                <a:gd name="T13" fmla="*/ 7 h 21600"/>
                <a:gd name="T14" fmla="*/ 5 w 21600"/>
                <a:gd name="T15" fmla="*/ 5 h 21600"/>
                <a:gd name="T16" fmla="*/ 5 w 21600"/>
                <a:gd name="T17" fmla="*/ 4 h 21600"/>
                <a:gd name="T18" fmla="*/ 0 w 21600"/>
                <a:gd name="T19" fmla="*/ 4 h 21600"/>
                <a:gd name="T20" fmla="*/ 0 w 21600"/>
                <a:gd name="T21" fmla="*/ 2 h 21600"/>
                <a:gd name="T22" fmla="*/ 5 w 21600"/>
                <a:gd name="T23" fmla="*/ 2 h 21600"/>
                <a:gd name="T24" fmla="*/ 0 w 21600"/>
                <a:gd name="T25" fmla="*/ 6 h 21600"/>
                <a:gd name="T26" fmla="*/ 5 w 21600"/>
                <a:gd name="T27" fmla="*/ 6 h 2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4950 w 21600"/>
                <a:gd name="T43" fmla="*/ 2531 h 21600"/>
                <a:gd name="T44" fmla="*/ 16779 w 21600"/>
                <a:gd name="T45" fmla="*/ 11138 h 216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600" h="21600" extrusionOk="0">
                  <a:moveTo>
                    <a:pt x="16994" y="15388"/>
                  </a:moveTo>
                  <a:lnTo>
                    <a:pt x="16994" y="13553"/>
                  </a:lnTo>
                  <a:lnTo>
                    <a:pt x="19535" y="13553"/>
                  </a:lnTo>
                  <a:lnTo>
                    <a:pt x="19535" y="10729"/>
                  </a:lnTo>
                  <a:lnTo>
                    <a:pt x="19535" y="6776"/>
                  </a:lnTo>
                  <a:lnTo>
                    <a:pt x="19535" y="0"/>
                  </a:lnTo>
                  <a:lnTo>
                    <a:pt x="10800" y="0"/>
                  </a:lnTo>
                  <a:lnTo>
                    <a:pt x="2065" y="0"/>
                  </a:lnTo>
                  <a:lnTo>
                    <a:pt x="2065" y="6776"/>
                  </a:lnTo>
                  <a:lnTo>
                    <a:pt x="2065" y="10729"/>
                  </a:lnTo>
                  <a:lnTo>
                    <a:pt x="2065" y="13553"/>
                  </a:lnTo>
                  <a:lnTo>
                    <a:pt x="4606" y="13553"/>
                  </a:lnTo>
                  <a:lnTo>
                    <a:pt x="4606" y="15388"/>
                  </a:lnTo>
                  <a:lnTo>
                    <a:pt x="0" y="15388"/>
                  </a:lnTo>
                  <a:lnTo>
                    <a:pt x="0" y="21600"/>
                  </a:lnTo>
                  <a:lnTo>
                    <a:pt x="10800" y="21600"/>
                  </a:lnTo>
                  <a:lnTo>
                    <a:pt x="21600" y="21600"/>
                  </a:lnTo>
                  <a:lnTo>
                    <a:pt x="21600" y="15388"/>
                  </a:lnTo>
                  <a:lnTo>
                    <a:pt x="16994" y="15388"/>
                  </a:lnTo>
                  <a:close/>
                </a:path>
                <a:path w="21600" h="21600" extrusionOk="0">
                  <a:moveTo>
                    <a:pt x="4606" y="15388"/>
                  </a:moveTo>
                  <a:lnTo>
                    <a:pt x="4606" y="13553"/>
                  </a:lnTo>
                  <a:lnTo>
                    <a:pt x="16994" y="13553"/>
                  </a:lnTo>
                  <a:lnTo>
                    <a:pt x="16994" y="15388"/>
                  </a:lnTo>
                  <a:lnTo>
                    <a:pt x="4606" y="15388"/>
                  </a:lnTo>
                </a:path>
                <a:path w="21600" h="21600" extrusionOk="0">
                  <a:moveTo>
                    <a:pt x="4606" y="11294"/>
                  </a:moveTo>
                  <a:lnTo>
                    <a:pt x="4606" y="2259"/>
                  </a:lnTo>
                  <a:lnTo>
                    <a:pt x="16994" y="2259"/>
                  </a:lnTo>
                  <a:lnTo>
                    <a:pt x="16994" y="11294"/>
                  </a:lnTo>
                  <a:lnTo>
                    <a:pt x="4606" y="11294"/>
                  </a:lnTo>
                  <a:moveTo>
                    <a:pt x="13976" y="17082"/>
                  </a:moveTo>
                  <a:lnTo>
                    <a:pt x="13976" y="16376"/>
                  </a:lnTo>
                  <a:lnTo>
                    <a:pt x="20171" y="16376"/>
                  </a:lnTo>
                  <a:lnTo>
                    <a:pt x="20171" y="17082"/>
                  </a:lnTo>
                  <a:lnTo>
                    <a:pt x="13976" y="17082"/>
                  </a:lnTo>
                </a:path>
              </a:pathLst>
            </a:custGeom>
            <a:solidFill>
              <a:srgbClr val="FFFFCC"/>
            </a:solidFill>
            <a:ln w="9525">
              <a:solidFill>
                <a:srgbClr val="000000"/>
              </a:solidFill>
              <a:miter lim="800000"/>
            </a:ln>
            <a:effectLst/>
            <a:extLst>
              <a:ext uri="{AF507438-7753-43E0-B8FC-AC1667EBCBE1}">
                <a14:hiddenEffects xmlns:a14="http://schemas.microsoft.com/office/drawing/2010/main">
                  <a:effectLst>
                    <a:outerShdw dist="107763" dir="13500000" algn="ctr" rotWithShape="0">
                      <a:srgbClr val="808080"/>
                    </a:outerShdw>
                  </a:effectLst>
                </a14:hiddenEffects>
              </a:ext>
            </a:extLst>
          </p:spPr>
          <p:txBody>
            <a:bodyPr/>
            <a:lstStyle/>
            <a:p>
              <a:endParaRPr lang="zh-CN" altLang="en-US"/>
            </a:p>
          </p:txBody>
        </p:sp>
        <p:sp>
          <p:nvSpPr>
            <p:cNvPr id="14" name="computr1"/>
            <p:cNvSpPr>
              <a:spLocks noEditPoints="1" noChangeArrowheads="1"/>
            </p:cNvSpPr>
            <p:nvPr/>
          </p:nvSpPr>
          <p:spPr bwMode="auto">
            <a:xfrm>
              <a:off x="960" y="3312"/>
              <a:ext cx="336" cy="384"/>
            </a:xfrm>
            <a:custGeom>
              <a:avLst/>
              <a:gdLst>
                <a:gd name="T0" fmla="*/ 5 w 21600"/>
                <a:gd name="T1" fmla="*/ 0 h 21600"/>
                <a:gd name="T2" fmla="*/ 3 w 21600"/>
                <a:gd name="T3" fmla="*/ 0 h 21600"/>
                <a:gd name="T4" fmla="*/ 0 w 21600"/>
                <a:gd name="T5" fmla="*/ 0 h 21600"/>
                <a:gd name="T6" fmla="*/ 0 w 21600"/>
                <a:gd name="T7" fmla="*/ 5 h 21600"/>
                <a:gd name="T8" fmla="*/ 0 w 21600"/>
                <a:gd name="T9" fmla="*/ 7 h 21600"/>
                <a:gd name="T10" fmla="*/ 3 w 21600"/>
                <a:gd name="T11" fmla="*/ 7 h 21600"/>
                <a:gd name="T12" fmla="*/ 5 w 21600"/>
                <a:gd name="T13" fmla="*/ 7 h 21600"/>
                <a:gd name="T14" fmla="*/ 5 w 21600"/>
                <a:gd name="T15" fmla="*/ 5 h 21600"/>
                <a:gd name="T16" fmla="*/ 5 w 21600"/>
                <a:gd name="T17" fmla="*/ 4 h 21600"/>
                <a:gd name="T18" fmla="*/ 0 w 21600"/>
                <a:gd name="T19" fmla="*/ 4 h 21600"/>
                <a:gd name="T20" fmla="*/ 0 w 21600"/>
                <a:gd name="T21" fmla="*/ 2 h 21600"/>
                <a:gd name="T22" fmla="*/ 5 w 21600"/>
                <a:gd name="T23" fmla="*/ 2 h 21600"/>
                <a:gd name="T24" fmla="*/ 0 w 21600"/>
                <a:gd name="T25" fmla="*/ 6 h 21600"/>
                <a:gd name="T26" fmla="*/ 5 w 21600"/>
                <a:gd name="T27" fmla="*/ 6 h 2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4950 w 21600"/>
                <a:gd name="T43" fmla="*/ 2531 h 21600"/>
                <a:gd name="T44" fmla="*/ 16779 w 21600"/>
                <a:gd name="T45" fmla="*/ 11138 h 216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600" h="21600" extrusionOk="0">
                  <a:moveTo>
                    <a:pt x="16994" y="15388"/>
                  </a:moveTo>
                  <a:lnTo>
                    <a:pt x="16994" y="13553"/>
                  </a:lnTo>
                  <a:lnTo>
                    <a:pt x="19535" y="13553"/>
                  </a:lnTo>
                  <a:lnTo>
                    <a:pt x="19535" y="10729"/>
                  </a:lnTo>
                  <a:lnTo>
                    <a:pt x="19535" y="6776"/>
                  </a:lnTo>
                  <a:lnTo>
                    <a:pt x="19535" y="0"/>
                  </a:lnTo>
                  <a:lnTo>
                    <a:pt x="10800" y="0"/>
                  </a:lnTo>
                  <a:lnTo>
                    <a:pt x="2065" y="0"/>
                  </a:lnTo>
                  <a:lnTo>
                    <a:pt x="2065" y="6776"/>
                  </a:lnTo>
                  <a:lnTo>
                    <a:pt x="2065" y="10729"/>
                  </a:lnTo>
                  <a:lnTo>
                    <a:pt x="2065" y="13553"/>
                  </a:lnTo>
                  <a:lnTo>
                    <a:pt x="4606" y="13553"/>
                  </a:lnTo>
                  <a:lnTo>
                    <a:pt x="4606" y="15388"/>
                  </a:lnTo>
                  <a:lnTo>
                    <a:pt x="0" y="15388"/>
                  </a:lnTo>
                  <a:lnTo>
                    <a:pt x="0" y="21600"/>
                  </a:lnTo>
                  <a:lnTo>
                    <a:pt x="10800" y="21600"/>
                  </a:lnTo>
                  <a:lnTo>
                    <a:pt x="21600" y="21600"/>
                  </a:lnTo>
                  <a:lnTo>
                    <a:pt x="21600" y="15388"/>
                  </a:lnTo>
                  <a:lnTo>
                    <a:pt x="16994" y="15388"/>
                  </a:lnTo>
                  <a:close/>
                </a:path>
                <a:path w="21600" h="21600" extrusionOk="0">
                  <a:moveTo>
                    <a:pt x="4606" y="15388"/>
                  </a:moveTo>
                  <a:lnTo>
                    <a:pt x="4606" y="13553"/>
                  </a:lnTo>
                  <a:lnTo>
                    <a:pt x="16994" y="13553"/>
                  </a:lnTo>
                  <a:lnTo>
                    <a:pt x="16994" y="15388"/>
                  </a:lnTo>
                  <a:lnTo>
                    <a:pt x="4606" y="15388"/>
                  </a:lnTo>
                </a:path>
                <a:path w="21600" h="21600" extrusionOk="0">
                  <a:moveTo>
                    <a:pt x="4606" y="11294"/>
                  </a:moveTo>
                  <a:lnTo>
                    <a:pt x="4606" y="2259"/>
                  </a:lnTo>
                  <a:lnTo>
                    <a:pt x="16994" y="2259"/>
                  </a:lnTo>
                  <a:lnTo>
                    <a:pt x="16994" y="11294"/>
                  </a:lnTo>
                  <a:lnTo>
                    <a:pt x="4606" y="11294"/>
                  </a:lnTo>
                  <a:moveTo>
                    <a:pt x="13976" y="17082"/>
                  </a:moveTo>
                  <a:lnTo>
                    <a:pt x="13976" y="16376"/>
                  </a:lnTo>
                  <a:lnTo>
                    <a:pt x="20171" y="16376"/>
                  </a:lnTo>
                  <a:lnTo>
                    <a:pt x="20171" y="17082"/>
                  </a:lnTo>
                  <a:lnTo>
                    <a:pt x="13976" y="17082"/>
                  </a:lnTo>
                </a:path>
              </a:pathLst>
            </a:custGeom>
            <a:solidFill>
              <a:srgbClr val="FFFFCC"/>
            </a:solidFill>
            <a:ln w="9525">
              <a:solidFill>
                <a:srgbClr val="000000"/>
              </a:solidFill>
              <a:miter lim="800000"/>
            </a:ln>
            <a:effectLst/>
            <a:extLst>
              <a:ext uri="{AF507438-7753-43E0-B8FC-AC1667EBCBE1}">
                <a14:hiddenEffects xmlns:a14="http://schemas.microsoft.com/office/drawing/2010/main">
                  <a:effectLst>
                    <a:outerShdw dist="107763" dir="13500000" algn="ctr" rotWithShape="0">
                      <a:srgbClr val="808080"/>
                    </a:outerShdw>
                  </a:effectLst>
                </a14:hiddenEffects>
              </a:ext>
            </a:extLst>
          </p:spPr>
          <p:txBody>
            <a:bodyPr/>
            <a:lstStyle/>
            <a:p>
              <a:endParaRPr lang="zh-CN" altLang="en-US"/>
            </a:p>
          </p:txBody>
        </p:sp>
        <p:sp>
          <p:nvSpPr>
            <p:cNvPr id="15" name="Line 11"/>
            <p:cNvSpPr>
              <a:spLocks noChangeShapeType="1"/>
            </p:cNvSpPr>
            <p:nvPr/>
          </p:nvSpPr>
          <p:spPr bwMode="auto">
            <a:xfrm flipV="1">
              <a:off x="1392" y="1920"/>
              <a:ext cx="192" cy="0"/>
            </a:xfrm>
            <a:prstGeom prst="line">
              <a:avLst/>
            </a:prstGeom>
            <a:noFill/>
            <a:ln w="9525">
              <a:solidFill>
                <a:schemeClr val="tx1"/>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6" name="Line 12"/>
            <p:cNvSpPr>
              <a:spLocks noChangeShapeType="1"/>
            </p:cNvSpPr>
            <p:nvPr/>
          </p:nvSpPr>
          <p:spPr bwMode="auto">
            <a:xfrm flipV="1">
              <a:off x="1392" y="2976"/>
              <a:ext cx="192" cy="0"/>
            </a:xfrm>
            <a:prstGeom prst="line">
              <a:avLst/>
            </a:prstGeom>
            <a:noFill/>
            <a:ln w="9525">
              <a:solidFill>
                <a:schemeClr val="tx1"/>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7" name="Line 13"/>
            <p:cNvSpPr>
              <a:spLocks noChangeShapeType="1"/>
            </p:cNvSpPr>
            <p:nvPr/>
          </p:nvSpPr>
          <p:spPr bwMode="auto">
            <a:xfrm flipV="1">
              <a:off x="1392" y="2448"/>
              <a:ext cx="192" cy="0"/>
            </a:xfrm>
            <a:prstGeom prst="line">
              <a:avLst/>
            </a:prstGeom>
            <a:noFill/>
            <a:ln w="9525">
              <a:solidFill>
                <a:schemeClr val="tx1"/>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8" name="Line 14"/>
            <p:cNvSpPr>
              <a:spLocks noChangeShapeType="1"/>
            </p:cNvSpPr>
            <p:nvPr/>
          </p:nvSpPr>
          <p:spPr bwMode="auto">
            <a:xfrm flipV="1">
              <a:off x="1392" y="3552"/>
              <a:ext cx="192" cy="0"/>
            </a:xfrm>
            <a:prstGeom prst="line">
              <a:avLst/>
            </a:prstGeom>
            <a:noFill/>
            <a:ln w="9525">
              <a:solidFill>
                <a:schemeClr val="tx1"/>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9" name="Line 15"/>
            <p:cNvSpPr>
              <a:spLocks noChangeShapeType="1"/>
            </p:cNvSpPr>
            <p:nvPr/>
          </p:nvSpPr>
          <p:spPr bwMode="auto">
            <a:xfrm flipV="1">
              <a:off x="1584" y="1920"/>
              <a:ext cx="0" cy="1632"/>
            </a:xfrm>
            <a:prstGeom prst="line">
              <a:avLst/>
            </a:prstGeom>
            <a:noFill/>
            <a:ln w="9525">
              <a:solidFill>
                <a:schemeClr val="tx1"/>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20" name="Line 16"/>
            <p:cNvSpPr>
              <a:spLocks noChangeShapeType="1"/>
            </p:cNvSpPr>
            <p:nvPr/>
          </p:nvSpPr>
          <p:spPr bwMode="auto">
            <a:xfrm>
              <a:off x="1584" y="2016"/>
              <a:ext cx="432" cy="0"/>
            </a:xfrm>
            <a:prstGeom prst="line">
              <a:avLst/>
            </a:prstGeom>
            <a:noFill/>
            <a:ln w="9525">
              <a:solidFill>
                <a:schemeClr val="tx1"/>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21" name="Line 17"/>
            <p:cNvSpPr>
              <a:spLocks noChangeShapeType="1"/>
            </p:cNvSpPr>
            <p:nvPr/>
          </p:nvSpPr>
          <p:spPr bwMode="auto">
            <a:xfrm>
              <a:off x="2208" y="2112"/>
              <a:ext cx="0" cy="1056"/>
            </a:xfrm>
            <a:prstGeom prst="line">
              <a:avLst/>
            </a:prstGeom>
            <a:noFill/>
            <a:ln w="9525">
              <a:solidFill>
                <a:schemeClr val="tx1"/>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22" name="Line 18"/>
            <p:cNvSpPr>
              <a:spLocks noChangeShapeType="1"/>
            </p:cNvSpPr>
            <p:nvPr/>
          </p:nvSpPr>
          <p:spPr bwMode="auto">
            <a:xfrm>
              <a:off x="2688" y="1488"/>
              <a:ext cx="0" cy="2400"/>
            </a:xfrm>
            <a:prstGeom prst="line">
              <a:avLst/>
            </a:prstGeom>
            <a:noFill/>
            <a:ln w="9525">
              <a:solidFill>
                <a:schemeClr val="tx1"/>
              </a:solidFill>
              <a:prstDash val="lgDashDotDot"/>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23" name="modem"/>
            <p:cNvSpPr>
              <a:spLocks noEditPoints="1" noChangeArrowheads="1"/>
            </p:cNvSpPr>
            <p:nvPr/>
          </p:nvSpPr>
          <p:spPr bwMode="auto">
            <a:xfrm>
              <a:off x="2016" y="1872"/>
              <a:ext cx="432" cy="240"/>
            </a:xfrm>
            <a:custGeom>
              <a:avLst/>
              <a:gdLst>
                <a:gd name="T0" fmla="*/ 0 w 21600"/>
                <a:gd name="T1" fmla="*/ 1 h 21600"/>
                <a:gd name="T2" fmla="*/ 1 w 21600"/>
                <a:gd name="T3" fmla="*/ 0 h 21600"/>
                <a:gd name="T4" fmla="*/ 7 w 21600"/>
                <a:gd name="T5" fmla="*/ 0 h 21600"/>
                <a:gd name="T6" fmla="*/ 9 w 21600"/>
                <a:gd name="T7" fmla="*/ 1 h 21600"/>
                <a:gd name="T8" fmla="*/ 9 w 21600"/>
                <a:gd name="T9" fmla="*/ 3 h 21600"/>
                <a:gd name="T10" fmla="*/ 0 w 21600"/>
                <a:gd name="T11" fmla="*/ 3 h 21600"/>
                <a:gd name="T12" fmla="*/ 4 w 21600"/>
                <a:gd name="T13" fmla="*/ 0 h 21600"/>
                <a:gd name="T14" fmla="*/ 4 w 21600"/>
                <a:gd name="T15" fmla="*/ 3 h 21600"/>
                <a:gd name="T16" fmla="*/ 0 w 21600"/>
                <a:gd name="T17" fmla="*/ 2 h 21600"/>
                <a:gd name="T18" fmla="*/ 9 w 21600"/>
                <a:gd name="T19" fmla="*/ 2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400 w 21600"/>
                <a:gd name="T31" fmla="*/ 22410 h 21600"/>
                <a:gd name="T32" fmla="*/ 21200 w 21600"/>
                <a:gd name="T33" fmla="*/ 29970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extrusionOk="0">
                  <a:moveTo>
                    <a:pt x="0" y="5152"/>
                  </a:moveTo>
                  <a:lnTo>
                    <a:pt x="2941" y="0"/>
                  </a:lnTo>
                  <a:lnTo>
                    <a:pt x="18625" y="0"/>
                  </a:lnTo>
                  <a:lnTo>
                    <a:pt x="21600" y="5152"/>
                  </a:lnTo>
                  <a:lnTo>
                    <a:pt x="21600" y="21600"/>
                  </a:lnTo>
                  <a:lnTo>
                    <a:pt x="0" y="21600"/>
                  </a:lnTo>
                  <a:lnTo>
                    <a:pt x="0" y="5152"/>
                  </a:lnTo>
                  <a:close/>
                </a:path>
                <a:path w="21600" h="21600" extrusionOk="0">
                  <a:moveTo>
                    <a:pt x="0" y="5251"/>
                  </a:moveTo>
                  <a:lnTo>
                    <a:pt x="21600" y="5251"/>
                  </a:lnTo>
                  <a:moveTo>
                    <a:pt x="1961" y="11791"/>
                  </a:moveTo>
                  <a:lnTo>
                    <a:pt x="1961" y="14268"/>
                  </a:lnTo>
                  <a:lnTo>
                    <a:pt x="2806" y="14268"/>
                  </a:lnTo>
                  <a:lnTo>
                    <a:pt x="2806" y="11791"/>
                  </a:lnTo>
                  <a:lnTo>
                    <a:pt x="1961" y="11791"/>
                  </a:lnTo>
                  <a:close/>
                </a:path>
                <a:path w="21600" h="21600" extrusionOk="0">
                  <a:moveTo>
                    <a:pt x="3685" y="11791"/>
                  </a:moveTo>
                  <a:lnTo>
                    <a:pt x="3685" y="14268"/>
                  </a:lnTo>
                  <a:lnTo>
                    <a:pt x="4530" y="14268"/>
                  </a:lnTo>
                  <a:lnTo>
                    <a:pt x="4530" y="11791"/>
                  </a:lnTo>
                  <a:lnTo>
                    <a:pt x="3685" y="11791"/>
                  </a:lnTo>
                  <a:close/>
                </a:path>
                <a:path w="21600" h="21600" extrusionOk="0">
                  <a:moveTo>
                    <a:pt x="5408" y="11791"/>
                  </a:moveTo>
                  <a:lnTo>
                    <a:pt x="5408" y="14268"/>
                  </a:lnTo>
                  <a:lnTo>
                    <a:pt x="6254" y="14268"/>
                  </a:lnTo>
                  <a:lnTo>
                    <a:pt x="6254" y="11791"/>
                  </a:lnTo>
                  <a:lnTo>
                    <a:pt x="5408" y="11791"/>
                  </a:lnTo>
                  <a:close/>
                </a:path>
                <a:path w="21600" h="21600" extrusionOk="0">
                  <a:moveTo>
                    <a:pt x="7132" y="11791"/>
                  </a:moveTo>
                  <a:lnTo>
                    <a:pt x="7132" y="14268"/>
                  </a:lnTo>
                  <a:lnTo>
                    <a:pt x="7977" y="14268"/>
                  </a:lnTo>
                  <a:lnTo>
                    <a:pt x="7977" y="11791"/>
                  </a:lnTo>
                  <a:lnTo>
                    <a:pt x="7132" y="11791"/>
                  </a:lnTo>
                  <a:close/>
                </a:path>
              </a:pathLst>
            </a:custGeom>
            <a:solidFill>
              <a:srgbClr val="C0C0C0"/>
            </a:solidFill>
            <a:ln w="9525">
              <a:solidFill>
                <a:srgbClr val="000000"/>
              </a:solidFill>
              <a:miter lim="800000"/>
            </a:ln>
          </p:spPr>
          <p:txBody>
            <a:bodyPr/>
            <a:lstStyle/>
            <a:p>
              <a:endParaRPr lang="zh-CN" altLang="en-US"/>
            </a:p>
          </p:txBody>
        </p:sp>
        <p:sp>
          <p:nvSpPr>
            <p:cNvPr id="24" name="modem"/>
            <p:cNvSpPr>
              <a:spLocks noEditPoints="1" noChangeArrowheads="1"/>
            </p:cNvSpPr>
            <p:nvPr/>
          </p:nvSpPr>
          <p:spPr bwMode="auto">
            <a:xfrm>
              <a:off x="4128" y="1824"/>
              <a:ext cx="432" cy="240"/>
            </a:xfrm>
            <a:custGeom>
              <a:avLst/>
              <a:gdLst>
                <a:gd name="T0" fmla="*/ 0 w 21600"/>
                <a:gd name="T1" fmla="*/ 1 h 21600"/>
                <a:gd name="T2" fmla="*/ 1 w 21600"/>
                <a:gd name="T3" fmla="*/ 0 h 21600"/>
                <a:gd name="T4" fmla="*/ 7 w 21600"/>
                <a:gd name="T5" fmla="*/ 0 h 21600"/>
                <a:gd name="T6" fmla="*/ 9 w 21600"/>
                <a:gd name="T7" fmla="*/ 1 h 21600"/>
                <a:gd name="T8" fmla="*/ 9 w 21600"/>
                <a:gd name="T9" fmla="*/ 3 h 21600"/>
                <a:gd name="T10" fmla="*/ 0 w 21600"/>
                <a:gd name="T11" fmla="*/ 3 h 21600"/>
                <a:gd name="T12" fmla="*/ 4 w 21600"/>
                <a:gd name="T13" fmla="*/ 0 h 21600"/>
                <a:gd name="T14" fmla="*/ 4 w 21600"/>
                <a:gd name="T15" fmla="*/ 3 h 21600"/>
                <a:gd name="T16" fmla="*/ 0 w 21600"/>
                <a:gd name="T17" fmla="*/ 2 h 21600"/>
                <a:gd name="T18" fmla="*/ 9 w 21600"/>
                <a:gd name="T19" fmla="*/ 2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400 w 21600"/>
                <a:gd name="T31" fmla="*/ 22410 h 21600"/>
                <a:gd name="T32" fmla="*/ 21200 w 21600"/>
                <a:gd name="T33" fmla="*/ 29970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extrusionOk="0">
                  <a:moveTo>
                    <a:pt x="0" y="5152"/>
                  </a:moveTo>
                  <a:lnTo>
                    <a:pt x="2941" y="0"/>
                  </a:lnTo>
                  <a:lnTo>
                    <a:pt x="18625" y="0"/>
                  </a:lnTo>
                  <a:lnTo>
                    <a:pt x="21600" y="5152"/>
                  </a:lnTo>
                  <a:lnTo>
                    <a:pt x="21600" y="21600"/>
                  </a:lnTo>
                  <a:lnTo>
                    <a:pt x="0" y="21600"/>
                  </a:lnTo>
                  <a:lnTo>
                    <a:pt x="0" y="5152"/>
                  </a:lnTo>
                  <a:close/>
                </a:path>
                <a:path w="21600" h="21600" extrusionOk="0">
                  <a:moveTo>
                    <a:pt x="0" y="5251"/>
                  </a:moveTo>
                  <a:lnTo>
                    <a:pt x="21600" y="5251"/>
                  </a:lnTo>
                  <a:moveTo>
                    <a:pt x="1961" y="11791"/>
                  </a:moveTo>
                  <a:lnTo>
                    <a:pt x="1961" y="14268"/>
                  </a:lnTo>
                  <a:lnTo>
                    <a:pt x="2806" y="14268"/>
                  </a:lnTo>
                  <a:lnTo>
                    <a:pt x="2806" y="11791"/>
                  </a:lnTo>
                  <a:lnTo>
                    <a:pt x="1961" y="11791"/>
                  </a:lnTo>
                  <a:close/>
                </a:path>
                <a:path w="21600" h="21600" extrusionOk="0">
                  <a:moveTo>
                    <a:pt x="3685" y="11791"/>
                  </a:moveTo>
                  <a:lnTo>
                    <a:pt x="3685" y="14268"/>
                  </a:lnTo>
                  <a:lnTo>
                    <a:pt x="4530" y="14268"/>
                  </a:lnTo>
                  <a:lnTo>
                    <a:pt x="4530" y="11791"/>
                  </a:lnTo>
                  <a:lnTo>
                    <a:pt x="3685" y="11791"/>
                  </a:lnTo>
                  <a:close/>
                </a:path>
                <a:path w="21600" h="21600" extrusionOk="0">
                  <a:moveTo>
                    <a:pt x="5408" y="11791"/>
                  </a:moveTo>
                  <a:lnTo>
                    <a:pt x="5408" y="14268"/>
                  </a:lnTo>
                  <a:lnTo>
                    <a:pt x="6254" y="14268"/>
                  </a:lnTo>
                  <a:lnTo>
                    <a:pt x="6254" y="11791"/>
                  </a:lnTo>
                  <a:lnTo>
                    <a:pt x="5408" y="11791"/>
                  </a:lnTo>
                  <a:close/>
                </a:path>
                <a:path w="21600" h="21600" extrusionOk="0">
                  <a:moveTo>
                    <a:pt x="7132" y="11791"/>
                  </a:moveTo>
                  <a:lnTo>
                    <a:pt x="7132" y="14268"/>
                  </a:lnTo>
                  <a:lnTo>
                    <a:pt x="7977" y="14268"/>
                  </a:lnTo>
                  <a:lnTo>
                    <a:pt x="7977" y="11791"/>
                  </a:lnTo>
                  <a:lnTo>
                    <a:pt x="7132" y="11791"/>
                  </a:lnTo>
                  <a:close/>
                </a:path>
              </a:pathLst>
            </a:custGeom>
            <a:solidFill>
              <a:srgbClr val="C0C0C0"/>
            </a:solidFill>
            <a:ln w="9525">
              <a:solidFill>
                <a:srgbClr val="000000"/>
              </a:solidFill>
              <a:miter lim="800000"/>
            </a:ln>
          </p:spPr>
          <p:txBody>
            <a:bodyPr/>
            <a:lstStyle/>
            <a:p>
              <a:endParaRPr lang="zh-CN" altLang="en-US"/>
            </a:p>
          </p:txBody>
        </p:sp>
        <p:sp>
          <p:nvSpPr>
            <p:cNvPr id="25" name="Line 21"/>
            <p:cNvSpPr>
              <a:spLocks noChangeShapeType="1"/>
            </p:cNvSpPr>
            <p:nvPr/>
          </p:nvSpPr>
          <p:spPr bwMode="auto">
            <a:xfrm>
              <a:off x="2496" y="1968"/>
              <a:ext cx="384" cy="0"/>
            </a:xfrm>
            <a:prstGeom prst="line">
              <a:avLst/>
            </a:prstGeom>
            <a:noFill/>
            <a:ln w="9525">
              <a:solidFill>
                <a:schemeClr val="tx1"/>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26" name="Line 22"/>
            <p:cNvSpPr>
              <a:spLocks noChangeShapeType="1"/>
            </p:cNvSpPr>
            <p:nvPr/>
          </p:nvSpPr>
          <p:spPr bwMode="auto">
            <a:xfrm>
              <a:off x="3792" y="1488"/>
              <a:ext cx="0" cy="2400"/>
            </a:xfrm>
            <a:prstGeom prst="line">
              <a:avLst/>
            </a:prstGeom>
            <a:noFill/>
            <a:ln w="9525">
              <a:solidFill>
                <a:schemeClr val="tx1"/>
              </a:solidFill>
              <a:prstDash val="lgDashDotDot"/>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27" name="Line 23"/>
            <p:cNvSpPr>
              <a:spLocks noChangeShapeType="1"/>
            </p:cNvSpPr>
            <p:nvPr/>
          </p:nvSpPr>
          <p:spPr bwMode="auto">
            <a:xfrm>
              <a:off x="3456" y="1968"/>
              <a:ext cx="624" cy="0"/>
            </a:xfrm>
            <a:prstGeom prst="line">
              <a:avLst/>
            </a:prstGeom>
            <a:noFill/>
            <a:ln w="9525">
              <a:solidFill>
                <a:schemeClr val="tx1"/>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28" name="computr3"/>
            <p:cNvSpPr>
              <a:spLocks noEditPoints="1" noChangeArrowheads="1"/>
            </p:cNvSpPr>
            <p:nvPr/>
          </p:nvSpPr>
          <p:spPr bwMode="auto">
            <a:xfrm>
              <a:off x="4176" y="2400"/>
              <a:ext cx="384" cy="432"/>
            </a:xfrm>
            <a:custGeom>
              <a:avLst/>
              <a:gdLst>
                <a:gd name="T0" fmla="*/ 0 w 21600"/>
                <a:gd name="T1" fmla="*/ 4 h 21600"/>
                <a:gd name="T2" fmla="*/ 3 w 21600"/>
                <a:gd name="T3" fmla="*/ 0 h 21600"/>
                <a:gd name="T4" fmla="*/ 3 w 21600"/>
                <a:gd name="T5" fmla="*/ 9 h 21600"/>
                <a:gd name="T6" fmla="*/ 6 w 21600"/>
                <a:gd name="T7" fmla="*/ 4 h 21600"/>
                <a:gd name="T8" fmla="*/ 0 60000 65536"/>
                <a:gd name="T9" fmla="*/ 0 60000 65536"/>
                <a:gd name="T10" fmla="*/ 0 60000 65536"/>
                <a:gd name="T11" fmla="*/ 0 60000 65536"/>
                <a:gd name="T12" fmla="*/ 7819 w 21600"/>
                <a:gd name="T13" fmla="*/ 2600 h 21600"/>
                <a:gd name="T14" fmla="*/ 16369 w 21600"/>
                <a:gd name="T15" fmla="*/ 11750 h 21600"/>
              </a:gdLst>
              <a:ahLst/>
              <a:cxnLst>
                <a:cxn ang="T8">
                  <a:pos x="T0" y="T1"/>
                </a:cxn>
                <a:cxn ang="T9">
                  <a:pos x="T2" y="T3"/>
                </a:cxn>
                <a:cxn ang="T10">
                  <a:pos x="T4" y="T5"/>
                </a:cxn>
                <a:cxn ang="T11">
                  <a:pos x="T6" y="T7"/>
                </a:cxn>
              </a:cxnLst>
              <a:rect l="T12" t="T13" r="T14" b="T15"/>
              <a:pathLst>
                <a:path w="21600" h="21600" extrusionOk="0">
                  <a:moveTo>
                    <a:pt x="18250" y="17743"/>
                  </a:moveTo>
                  <a:lnTo>
                    <a:pt x="17557" y="16971"/>
                  </a:lnTo>
                  <a:lnTo>
                    <a:pt x="5429" y="16971"/>
                  </a:lnTo>
                  <a:lnTo>
                    <a:pt x="4736" y="17743"/>
                  </a:lnTo>
                  <a:lnTo>
                    <a:pt x="18250" y="17743"/>
                  </a:lnTo>
                  <a:close/>
                </a:path>
                <a:path w="21600" h="21600" extrusionOk="0">
                  <a:moveTo>
                    <a:pt x="18250" y="17743"/>
                  </a:moveTo>
                  <a:moveTo>
                    <a:pt x="19405" y="19131"/>
                  </a:moveTo>
                  <a:lnTo>
                    <a:pt x="18712" y="18360"/>
                  </a:lnTo>
                  <a:lnTo>
                    <a:pt x="4274" y="18360"/>
                  </a:lnTo>
                  <a:lnTo>
                    <a:pt x="3581" y="19131"/>
                  </a:lnTo>
                  <a:lnTo>
                    <a:pt x="19405" y="19131"/>
                  </a:lnTo>
                  <a:close/>
                </a:path>
                <a:path w="21600" h="21600" extrusionOk="0">
                  <a:moveTo>
                    <a:pt x="19405" y="19131"/>
                  </a:moveTo>
                  <a:moveTo>
                    <a:pt x="20560" y="20520"/>
                  </a:moveTo>
                  <a:lnTo>
                    <a:pt x="19867" y="19749"/>
                  </a:lnTo>
                  <a:lnTo>
                    <a:pt x="3119" y="19749"/>
                  </a:lnTo>
                  <a:lnTo>
                    <a:pt x="2426" y="20520"/>
                  </a:lnTo>
                  <a:lnTo>
                    <a:pt x="20560" y="20520"/>
                  </a:lnTo>
                  <a:close/>
                </a:path>
                <a:path w="21600" h="21600" extrusionOk="0">
                  <a:moveTo>
                    <a:pt x="20560" y="20520"/>
                  </a:moveTo>
                  <a:moveTo>
                    <a:pt x="4620" y="16971"/>
                  </a:moveTo>
                  <a:lnTo>
                    <a:pt x="5313" y="16200"/>
                  </a:lnTo>
                  <a:lnTo>
                    <a:pt x="7624" y="16200"/>
                  </a:lnTo>
                  <a:lnTo>
                    <a:pt x="7624" y="14194"/>
                  </a:lnTo>
                  <a:lnTo>
                    <a:pt x="5891" y="14194"/>
                  </a:lnTo>
                  <a:lnTo>
                    <a:pt x="5891" y="0"/>
                  </a:lnTo>
                  <a:lnTo>
                    <a:pt x="12013" y="0"/>
                  </a:lnTo>
                  <a:lnTo>
                    <a:pt x="18135" y="0"/>
                  </a:lnTo>
                  <a:lnTo>
                    <a:pt x="18135" y="10800"/>
                  </a:lnTo>
                  <a:lnTo>
                    <a:pt x="18135" y="14194"/>
                  </a:lnTo>
                  <a:lnTo>
                    <a:pt x="16402" y="14194"/>
                  </a:lnTo>
                  <a:lnTo>
                    <a:pt x="16402" y="16200"/>
                  </a:lnTo>
                  <a:lnTo>
                    <a:pt x="17788" y="16200"/>
                  </a:lnTo>
                  <a:lnTo>
                    <a:pt x="19059" y="17743"/>
                  </a:lnTo>
                  <a:lnTo>
                    <a:pt x="21022" y="19903"/>
                  </a:lnTo>
                  <a:lnTo>
                    <a:pt x="21253" y="20057"/>
                  </a:lnTo>
                  <a:lnTo>
                    <a:pt x="21369" y="20366"/>
                  </a:lnTo>
                  <a:lnTo>
                    <a:pt x="21600" y="20674"/>
                  </a:lnTo>
                  <a:lnTo>
                    <a:pt x="21600" y="20829"/>
                  </a:lnTo>
                  <a:lnTo>
                    <a:pt x="21600" y="20983"/>
                  </a:lnTo>
                  <a:lnTo>
                    <a:pt x="21600" y="21137"/>
                  </a:lnTo>
                  <a:lnTo>
                    <a:pt x="21600" y="21291"/>
                  </a:lnTo>
                  <a:lnTo>
                    <a:pt x="21484" y="21446"/>
                  </a:lnTo>
                  <a:lnTo>
                    <a:pt x="21369" y="21446"/>
                  </a:lnTo>
                  <a:lnTo>
                    <a:pt x="21138" y="21600"/>
                  </a:lnTo>
                  <a:lnTo>
                    <a:pt x="21022" y="21600"/>
                  </a:lnTo>
                  <a:lnTo>
                    <a:pt x="10973" y="21600"/>
                  </a:lnTo>
                  <a:lnTo>
                    <a:pt x="2079" y="21600"/>
                  </a:lnTo>
                  <a:lnTo>
                    <a:pt x="1848" y="21600"/>
                  </a:lnTo>
                  <a:lnTo>
                    <a:pt x="1733" y="21446"/>
                  </a:lnTo>
                  <a:lnTo>
                    <a:pt x="1617" y="21446"/>
                  </a:lnTo>
                  <a:lnTo>
                    <a:pt x="1502" y="21291"/>
                  </a:lnTo>
                  <a:lnTo>
                    <a:pt x="1386" y="21291"/>
                  </a:lnTo>
                  <a:lnTo>
                    <a:pt x="1386" y="21137"/>
                  </a:lnTo>
                  <a:lnTo>
                    <a:pt x="1386" y="20983"/>
                  </a:lnTo>
                  <a:lnTo>
                    <a:pt x="1386" y="20829"/>
                  </a:lnTo>
                  <a:lnTo>
                    <a:pt x="1502" y="20674"/>
                  </a:lnTo>
                  <a:lnTo>
                    <a:pt x="1617" y="20366"/>
                  </a:lnTo>
                  <a:lnTo>
                    <a:pt x="1733" y="20057"/>
                  </a:lnTo>
                  <a:lnTo>
                    <a:pt x="1964" y="19903"/>
                  </a:lnTo>
                  <a:lnTo>
                    <a:pt x="0" y="19903"/>
                  </a:lnTo>
                  <a:lnTo>
                    <a:pt x="0" y="10800"/>
                  </a:lnTo>
                  <a:lnTo>
                    <a:pt x="0" y="2777"/>
                  </a:lnTo>
                  <a:lnTo>
                    <a:pt x="4620" y="2777"/>
                  </a:lnTo>
                  <a:lnTo>
                    <a:pt x="4620" y="16971"/>
                  </a:lnTo>
                  <a:moveTo>
                    <a:pt x="4620" y="16971"/>
                  </a:moveTo>
                  <a:moveTo>
                    <a:pt x="4620" y="16971"/>
                  </a:moveTo>
                  <a:lnTo>
                    <a:pt x="4158" y="17434"/>
                  </a:lnTo>
                  <a:lnTo>
                    <a:pt x="2541" y="19286"/>
                  </a:lnTo>
                  <a:lnTo>
                    <a:pt x="1964" y="19903"/>
                  </a:lnTo>
                  <a:lnTo>
                    <a:pt x="4620" y="16971"/>
                  </a:lnTo>
                  <a:close/>
                </a:path>
                <a:path w="21600" h="21600" extrusionOk="0">
                  <a:moveTo>
                    <a:pt x="7624" y="2314"/>
                  </a:moveTo>
                  <a:moveTo>
                    <a:pt x="16402" y="2314"/>
                  </a:moveTo>
                  <a:lnTo>
                    <a:pt x="16402" y="11880"/>
                  </a:lnTo>
                  <a:lnTo>
                    <a:pt x="7624" y="11880"/>
                  </a:lnTo>
                  <a:lnTo>
                    <a:pt x="7624" y="2314"/>
                  </a:lnTo>
                  <a:lnTo>
                    <a:pt x="16402" y="2314"/>
                  </a:lnTo>
                  <a:close/>
                </a:path>
                <a:path w="21600" h="21600" extrusionOk="0">
                  <a:moveTo>
                    <a:pt x="578" y="4011"/>
                  </a:moveTo>
                  <a:moveTo>
                    <a:pt x="4043" y="4011"/>
                  </a:moveTo>
                  <a:lnTo>
                    <a:pt x="4043" y="4320"/>
                  </a:lnTo>
                  <a:lnTo>
                    <a:pt x="578" y="4320"/>
                  </a:lnTo>
                  <a:lnTo>
                    <a:pt x="578" y="4011"/>
                  </a:lnTo>
                  <a:lnTo>
                    <a:pt x="4043" y="4011"/>
                  </a:lnTo>
                  <a:close/>
                  <a:moveTo>
                    <a:pt x="7624" y="14194"/>
                  </a:moveTo>
                  <a:lnTo>
                    <a:pt x="16402" y="14194"/>
                  </a:lnTo>
                  <a:lnTo>
                    <a:pt x="16402" y="16200"/>
                  </a:lnTo>
                  <a:lnTo>
                    <a:pt x="7624" y="16200"/>
                  </a:lnTo>
                </a:path>
              </a:pathLst>
            </a:custGeom>
            <a:solidFill>
              <a:srgbClr val="FFFFCC"/>
            </a:solidFill>
            <a:ln w="9525">
              <a:solidFill>
                <a:srgbClr val="000000"/>
              </a:solidFill>
              <a:miter lim="800000"/>
            </a:ln>
          </p:spPr>
          <p:txBody>
            <a:bodyPr/>
            <a:lstStyle/>
            <a:p>
              <a:endParaRPr lang="zh-CN" altLang="en-US"/>
            </a:p>
          </p:txBody>
        </p:sp>
        <p:sp>
          <p:nvSpPr>
            <p:cNvPr id="29" name="computr3"/>
            <p:cNvSpPr>
              <a:spLocks noEditPoints="1" noChangeArrowheads="1"/>
            </p:cNvSpPr>
            <p:nvPr/>
          </p:nvSpPr>
          <p:spPr bwMode="auto">
            <a:xfrm>
              <a:off x="4176" y="3120"/>
              <a:ext cx="384" cy="432"/>
            </a:xfrm>
            <a:custGeom>
              <a:avLst/>
              <a:gdLst>
                <a:gd name="T0" fmla="*/ 0 w 21600"/>
                <a:gd name="T1" fmla="*/ 4 h 21600"/>
                <a:gd name="T2" fmla="*/ 3 w 21600"/>
                <a:gd name="T3" fmla="*/ 0 h 21600"/>
                <a:gd name="T4" fmla="*/ 3 w 21600"/>
                <a:gd name="T5" fmla="*/ 9 h 21600"/>
                <a:gd name="T6" fmla="*/ 6 w 21600"/>
                <a:gd name="T7" fmla="*/ 4 h 21600"/>
                <a:gd name="T8" fmla="*/ 0 60000 65536"/>
                <a:gd name="T9" fmla="*/ 0 60000 65536"/>
                <a:gd name="T10" fmla="*/ 0 60000 65536"/>
                <a:gd name="T11" fmla="*/ 0 60000 65536"/>
                <a:gd name="T12" fmla="*/ 7819 w 21600"/>
                <a:gd name="T13" fmla="*/ 2600 h 21600"/>
                <a:gd name="T14" fmla="*/ 16369 w 21600"/>
                <a:gd name="T15" fmla="*/ 11750 h 21600"/>
              </a:gdLst>
              <a:ahLst/>
              <a:cxnLst>
                <a:cxn ang="T8">
                  <a:pos x="T0" y="T1"/>
                </a:cxn>
                <a:cxn ang="T9">
                  <a:pos x="T2" y="T3"/>
                </a:cxn>
                <a:cxn ang="T10">
                  <a:pos x="T4" y="T5"/>
                </a:cxn>
                <a:cxn ang="T11">
                  <a:pos x="T6" y="T7"/>
                </a:cxn>
              </a:cxnLst>
              <a:rect l="T12" t="T13" r="T14" b="T15"/>
              <a:pathLst>
                <a:path w="21600" h="21600" extrusionOk="0">
                  <a:moveTo>
                    <a:pt x="18250" y="17743"/>
                  </a:moveTo>
                  <a:lnTo>
                    <a:pt x="17557" y="16971"/>
                  </a:lnTo>
                  <a:lnTo>
                    <a:pt x="5429" y="16971"/>
                  </a:lnTo>
                  <a:lnTo>
                    <a:pt x="4736" y="17743"/>
                  </a:lnTo>
                  <a:lnTo>
                    <a:pt x="18250" y="17743"/>
                  </a:lnTo>
                  <a:close/>
                </a:path>
                <a:path w="21600" h="21600" extrusionOk="0">
                  <a:moveTo>
                    <a:pt x="18250" y="17743"/>
                  </a:moveTo>
                  <a:moveTo>
                    <a:pt x="19405" y="19131"/>
                  </a:moveTo>
                  <a:lnTo>
                    <a:pt x="18712" y="18360"/>
                  </a:lnTo>
                  <a:lnTo>
                    <a:pt x="4274" y="18360"/>
                  </a:lnTo>
                  <a:lnTo>
                    <a:pt x="3581" y="19131"/>
                  </a:lnTo>
                  <a:lnTo>
                    <a:pt x="19405" y="19131"/>
                  </a:lnTo>
                  <a:close/>
                </a:path>
                <a:path w="21600" h="21600" extrusionOk="0">
                  <a:moveTo>
                    <a:pt x="19405" y="19131"/>
                  </a:moveTo>
                  <a:moveTo>
                    <a:pt x="20560" y="20520"/>
                  </a:moveTo>
                  <a:lnTo>
                    <a:pt x="19867" y="19749"/>
                  </a:lnTo>
                  <a:lnTo>
                    <a:pt x="3119" y="19749"/>
                  </a:lnTo>
                  <a:lnTo>
                    <a:pt x="2426" y="20520"/>
                  </a:lnTo>
                  <a:lnTo>
                    <a:pt x="20560" y="20520"/>
                  </a:lnTo>
                  <a:close/>
                </a:path>
                <a:path w="21600" h="21600" extrusionOk="0">
                  <a:moveTo>
                    <a:pt x="20560" y="20520"/>
                  </a:moveTo>
                  <a:moveTo>
                    <a:pt x="4620" y="16971"/>
                  </a:moveTo>
                  <a:lnTo>
                    <a:pt x="5313" y="16200"/>
                  </a:lnTo>
                  <a:lnTo>
                    <a:pt x="7624" y="16200"/>
                  </a:lnTo>
                  <a:lnTo>
                    <a:pt x="7624" y="14194"/>
                  </a:lnTo>
                  <a:lnTo>
                    <a:pt x="5891" y="14194"/>
                  </a:lnTo>
                  <a:lnTo>
                    <a:pt x="5891" y="0"/>
                  </a:lnTo>
                  <a:lnTo>
                    <a:pt x="12013" y="0"/>
                  </a:lnTo>
                  <a:lnTo>
                    <a:pt x="18135" y="0"/>
                  </a:lnTo>
                  <a:lnTo>
                    <a:pt x="18135" y="10800"/>
                  </a:lnTo>
                  <a:lnTo>
                    <a:pt x="18135" y="14194"/>
                  </a:lnTo>
                  <a:lnTo>
                    <a:pt x="16402" y="14194"/>
                  </a:lnTo>
                  <a:lnTo>
                    <a:pt x="16402" y="16200"/>
                  </a:lnTo>
                  <a:lnTo>
                    <a:pt x="17788" y="16200"/>
                  </a:lnTo>
                  <a:lnTo>
                    <a:pt x="19059" y="17743"/>
                  </a:lnTo>
                  <a:lnTo>
                    <a:pt x="21022" y="19903"/>
                  </a:lnTo>
                  <a:lnTo>
                    <a:pt x="21253" y="20057"/>
                  </a:lnTo>
                  <a:lnTo>
                    <a:pt x="21369" y="20366"/>
                  </a:lnTo>
                  <a:lnTo>
                    <a:pt x="21600" y="20674"/>
                  </a:lnTo>
                  <a:lnTo>
                    <a:pt x="21600" y="20829"/>
                  </a:lnTo>
                  <a:lnTo>
                    <a:pt x="21600" y="20983"/>
                  </a:lnTo>
                  <a:lnTo>
                    <a:pt x="21600" y="21137"/>
                  </a:lnTo>
                  <a:lnTo>
                    <a:pt x="21600" y="21291"/>
                  </a:lnTo>
                  <a:lnTo>
                    <a:pt x="21484" y="21446"/>
                  </a:lnTo>
                  <a:lnTo>
                    <a:pt x="21369" y="21446"/>
                  </a:lnTo>
                  <a:lnTo>
                    <a:pt x="21138" y="21600"/>
                  </a:lnTo>
                  <a:lnTo>
                    <a:pt x="21022" y="21600"/>
                  </a:lnTo>
                  <a:lnTo>
                    <a:pt x="10973" y="21600"/>
                  </a:lnTo>
                  <a:lnTo>
                    <a:pt x="2079" y="21600"/>
                  </a:lnTo>
                  <a:lnTo>
                    <a:pt x="1848" y="21600"/>
                  </a:lnTo>
                  <a:lnTo>
                    <a:pt x="1733" y="21446"/>
                  </a:lnTo>
                  <a:lnTo>
                    <a:pt x="1617" y="21446"/>
                  </a:lnTo>
                  <a:lnTo>
                    <a:pt x="1502" y="21291"/>
                  </a:lnTo>
                  <a:lnTo>
                    <a:pt x="1386" y="21291"/>
                  </a:lnTo>
                  <a:lnTo>
                    <a:pt x="1386" y="21137"/>
                  </a:lnTo>
                  <a:lnTo>
                    <a:pt x="1386" y="20983"/>
                  </a:lnTo>
                  <a:lnTo>
                    <a:pt x="1386" y="20829"/>
                  </a:lnTo>
                  <a:lnTo>
                    <a:pt x="1502" y="20674"/>
                  </a:lnTo>
                  <a:lnTo>
                    <a:pt x="1617" y="20366"/>
                  </a:lnTo>
                  <a:lnTo>
                    <a:pt x="1733" y="20057"/>
                  </a:lnTo>
                  <a:lnTo>
                    <a:pt x="1964" y="19903"/>
                  </a:lnTo>
                  <a:lnTo>
                    <a:pt x="0" y="19903"/>
                  </a:lnTo>
                  <a:lnTo>
                    <a:pt x="0" y="10800"/>
                  </a:lnTo>
                  <a:lnTo>
                    <a:pt x="0" y="2777"/>
                  </a:lnTo>
                  <a:lnTo>
                    <a:pt x="4620" y="2777"/>
                  </a:lnTo>
                  <a:lnTo>
                    <a:pt x="4620" y="16971"/>
                  </a:lnTo>
                  <a:moveTo>
                    <a:pt x="4620" y="16971"/>
                  </a:moveTo>
                  <a:moveTo>
                    <a:pt x="4620" y="16971"/>
                  </a:moveTo>
                  <a:lnTo>
                    <a:pt x="4158" y="17434"/>
                  </a:lnTo>
                  <a:lnTo>
                    <a:pt x="2541" y="19286"/>
                  </a:lnTo>
                  <a:lnTo>
                    <a:pt x="1964" y="19903"/>
                  </a:lnTo>
                  <a:lnTo>
                    <a:pt x="4620" y="16971"/>
                  </a:lnTo>
                  <a:close/>
                </a:path>
                <a:path w="21600" h="21600" extrusionOk="0">
                  <a:moveTo>
                    <a:pt x="7624" y="2314"/>
                  </a:moveTo>
                  <a:moveTo>
                    <a:pt x="16402" y="2314"/>
                  </a:moveTo>
                  <a:lnTo>
                    <a:pt x="16402" y="11880"/>
                  </a:lnTo>
                  <a:lnTo>
                    <a:pt x="7624" y="11880"/>
                  </a:lnTo>
                  <a:lnTo>
                    <a:pt x="7624" y="2314"/>
                  </a:lnTo>
                  <a:lnTo>
                    <a:pt x="16402" y="2314"/>
                  </a:lnTo>
                  <a:close/>
                </a:path>
                <a:path w="21600" h="21600" extrusionOk="0">
                  <a:moveTo>
                    <a:pt x="578" y="4011"/>
                  </a:moveTo>
                  <a:moveTo>
                    <a:pt x="4043" y="4011"/>
                  </a:moveTo>
                  <a:lnTo>
                    <a:pt x="4043" y="4320"/>
                  </a:lnTo>
                  <a:lnTo>
                    <a:pt x="578" y="4320"/>
                  </a:lnTo>
                  <a:lnTo>
                    <a:pt x="578" y="4011"/>
                  </a:lnTo>
                  <a:lnTo>
                    <a:pt x="4043" y="4011"/>
                  </a:lnTo>
                  <a:close/>
                  <a:moveTo>
                    <a:pt x="7624" y="14194"/>
                  </a:moveTo>
                  <a:lnTo>
                    <a:pt x="16402" y="14194"/>
                  </a:lnTo>
                  <a:lnTo>
                    <a:pt x="16402" y="16200"/>
                  </a:lnTo>
                  <a:lnTo>
                    <a:pt x="7624" y="16200"/>
                  </a:lnTo>
                </a:path>
              </a:pathLst>
            </a:custGeom>
            <a:solidFill>
              <a:srgbClr val="FFFFCC"/>
            </a:solidFill>
            <a:ln w="9525">
              <a:solidFill>
                <a:srgbClr val="000000"/>
              </a:solidFill>
              <a:miter lim="800000"/>
            </a:ln>
          </p:spPr>
          <p:txBody>
            <a:bodyPr/>
            <a:lstStyle/>
            <a:p>
              <a:endParaRPr lang="zh-CN" altLang="en-US"/>
            </a:p>
          </p:txBody>
        </p:sp>
        <p:sp>
          <p:nvSpPr>
            <p:cNvPr id="30" name="Line 26"/>
            <p:cNvSpPr>
              <a:spLocks noChangeShapeType="1"/>
            </p:cNvSpPr>
            <p:nvPr/>
          </p:nvSpPr>
          <p:spPr bwMode="auto">
            <a:xfrm>
              <a:off x="4656" y="1920"/>
              <a:ext cx="288" cy="0"/>
            </a:xfrm>
            <a:prstGeom prst="line">
              <a:avLst/>
            </a:prstGeom>
            <a:noFill/>
            <a:ln w="9525">
              <a:solidFill>
                <a:schemeClr val="tx1"/>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31" name="Line 27"/>
            <p:cNvSpPr>
              <a:spLocks noChangeShapeType="1"/>
            </p:cNvSpPr>
            <p:nvPr/>
          </p:nvSpPr>
          <p:spPr bwMode="auto">
            <a:xfrm>
              <a:off x="4656" y="2592"/>
              <a:ext cx="288" cy="0"/>
            </a:xfrm>
            <a:prstGeom prst="line">
              <a:avLst/>
            </a:prstGeom>
            <a:noFill/>
            <a:ln w="9525">
              <a:solidFill>
                <a:schemeClr val="tx1"/>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32" name="Line 28"/>
            <p:cNvSpPr>
              <a:spLocks noChangeShapeType="1"/>
            </p:cNvSpPr>
            <p:nvPr/>
          </p:nvSpPr>
          <p:spPr bwMode="auto">
            <a:xfrm>
              <a:off x="4608" y="3312"/>
              <a:ext cx="336" cy="0"/>
            </a:xfrm>
            <a:prstGeom prst="line">
              <a:avLst/>
            </a:prstGeom>
            <a:noFill/>
            <a:ln w="9525">
              <a:solidFill>
                <a:schemeClr val="tx1"/>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33" name="Line 29"/>
            <p:cNvSpPr>
              <a:spLocks noChangeShapeType="1"/>
            </p:cNvSpPr>
            <p:nvPr/>
          </p:nvSpPr>
          <p:spPr bwMode="auto">
            <a:xfrm flipV="1">
              <a:off x="4944" y="1920"/>
              <a:ext cx="0" cy="1392"/>
            </a:xfrm>
            <a:prstGeom prst="line">
              <a:avLst/>
            </a:prstGeom>
            <a:noFill/>
            <a:ln w="9525">
              <a:solidFill>
                <a:schemeClr val="tx1"/>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34" name="Line 30"/>
            <p:cNvSpPr>
              <a:spLocks noChangeShapeType="1"/>
            </p:cNvSpPr>
            <p:nvPr/>
          </p:nvSpPr>
          <p:spPr bwMode="auto">
            <a:xfrm>
              <a:off x="4944" y="1920"/>
              <a:ext cx="432" cy="0"/>
            </a:xfrm>
            <a:prstGeom prst="line">
              <a:avLst/>
            </a:prstGeom>
            <a:noFill/>
            <a:ln w="9525">
              <a:solidFill>
                <a:schemeClr val="tx1"/>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Linux </a:t>
            </a:r>
            <a:r>
              <a:rPr lang="zh-CN" altLang="en-US" dirty="0"/>
              <a:t>网络服务及安全概要</a:t>
            </a:r>
            <a:endParaRPr lang="zh-CN" altLang="en-US" dirty="0"/>
          </a:p>
        </p:txBody>
      </p:sp>
      <p:sp>
        <p:nvSpPr>
          <p:cNvPr id="4" name="Rectangle 3"/>
          <p:cNvSpPr>
            <a:spLocks noGrp="1" noChangeArrowheads="1"/>
          </p:cNvSpPr>
          <p:nvPr>
            <p:ph idx="1"/>
          </p:nvPr>
        </p:nvSpPr>
        <p:spPr>
          <a:xfrm>
            <a:off x="457200" y="1628800"/>
            <a:ext cx="8229600" cy="4680520"/>
          </a:xfrm>
        </p:spPr>
        <p:txBody>
          <a:bodyPr>
            <a:normAutofit fontScale="92500" lnSpcReduction="10000"/>
          </a:bodyPr>
          <a:lstStyle/>
          <a:p>
            <a:pPr eaLnBrk="1" hangingPunct="1"/>
            <a:r>
              <a:rPr lang="zh-CN" altLang="en-US" sz="2400" dirty="0">
                <a:solidFill>
                  <a:srgbClr val="0066AE"/>
                </a:solidFill>
              </a:rPr>
              <a:t>安全是相对的，不安全是绝对的</a:t>
            </a:r>
            <a:endParaRPr lang="zh-CN" altLang="en-US" sz="2400" dirty="0">
              <a:solidFill>
                <a:srgbClr val="0066AE"/>
              </a:solidFill>
            </a:endParaRPr>
          </a:p>
          <a:p>
            <a:pPr eaLnBrk="1" hangingPunct="1"/>
            <a:r>
              <a:rPr lang="zh-CN" altLang="en-US" sz="2400" dirty="0">
                <a:solidFill>
                  <a:srgbClr val="0066AE"/>
                </a:solidFill>
              </a:rPr>
              <a:t>安全设置概要</a:t>
            </a:r>
            <a:endParaRPr lang="en-US" altLang="zh-CN" sz="2400" dirty="0">
              <a:solidFill>
                <a:srgbClr val="0066AE"/>
              </a:solidFill>
            </a:endParaRPr>
          </a:p>
          <a:p>
            <a:pPr lvl="1"/>
            <a:r>
              <a:rPr lang="zh-CN" altLang="en-US" dirty="0">
                <a:solidFill>
                  <a:srgbClr val="0066AE"/>
                </a:solidFill>
              </a:rPr>
              <a:t>打补丁</a:t>
            </a:r>
            <a:endParaRPr lang="zh-CN" altLang="en-US" dirty="0">
              <a:solidFill>
                <a:srgbClr val="0066AE"/>
              </a:solidFill>
            </a:endParaRPr>
          </a:p>
          <a:p>
            <a:pPr lvl="1"/>
            <a:r>
              <a:rPr lang="zh-CN" altLang="en-US" dirty="0">
                <a:solidFill>
                  <a:srgbClr val="0066AE"/>
                </a:solidFill>
              </a:rPr>
              <a:t>安全策略</a:t>
            </a:r>
            <a:endParaRPr lang="zh-CN" altLang="en-US" dirty="0">
              <a:solidFill>
                <a:srgbClr val="0066AE"/>
              </a:solidFill>
            </a:endParaRPr>
          </a:p>
          <a:p>
            <a:pPr lvl="1"/>
            <a:r>
              <a:rPr lang="zh-CN" altLang="en-US" dirty="0">
                <a:solidFill>
                  <a:srgbClr val="0066AE"/>
                </a:solidFill>
              </a:rPr>
              <a:t>帐号、口令、特殊帐户</a:t>
            </a:r>
            <a:endParaRPr lang="zh-CN" altLang="en-US" dirty="0">
              <a:solidFill>
                <a:srgbClr val="0066AE"/>
              </a:solidFill>
            </a:endParaRPr>
          </a:p>
          <a:p>
            <a:pPr lvl="1"/>
            <a:r>
              <a:rPr lang="zh-CN" altLang="en-US" dirty="0">
                <a:solidFill>
                  <a:srgbClr val="0066AE"/>
                </a:solidFill>
              </a:rPr>
              <a:t>系统服务</a:t>
            </a:r>
            <a:endParaRPr lang="zh-CN" altLang="en-US" dirty="0">
              <a:solidFill>
                <a:srgbClr val="0066AE"/>
              </a:solidFill>
            </a:endParaRPr>
          </a:p>
          <a:p>
            <a:pPr lvl="2"/>
            <a:r>
              <a:rPr lang="en-US" altLang="zh-CN" dirty="0">
                <a:solidFill>
                  <a:srgbClr val="0066AE"/>
                </a:solidFill>
              </a:rPr>
              <a:t>/</a:t>
            </a:r>
            <a:r>
              <a:rPr lang="en-US" altLang="zh-CN" dirty="0" err="1">
                <a:solidFill>
                  <a:srgbClr val="0066AE"/>
                </a:solidFill>
              </a:rPr>
              <a:t>etc</a:t>
            </a:r>
            <a:r>
              <a:rPr lang="en-US" altLang="zh-CN" dirty="0">
                <a:solidFill>
                  <a:srgbClr val="0066AE"/>
                </a:solidFill>
              </a:rPr>
              <a:t>/services</a:t>
            </a:r>
            <a:r>
              <a:rPr lang="zh-CN" altLang="en-US" dirty="0">
                <a:solidFill>
                  <a:srgbClr val="0066AE"/>
                </a:solidFill>
              </a:rPr>
              <a:t>、</a:t>
            </a:r>
            <a:r>
              <a:rPr lang="en-US" altLang="zh-CN" dirty="0">
                <a:solidFill>
                  <a:srgbClr val="0066AE"/>
                </a:solidFill>
              </a:rPr>
              <a:t>/</a:t>
            </a:r>
            <a:r>
              <a:rPr lang="en-US" altLang="zh-CN" dirty="0" err="1">
                <a:solidFill>
                  <a:srgbClr val="0066AE"/>
                </a:solidFill>
              </a:rPr>
              <a:t>etc</a:t>
            </a:r>
            <a:r>
              <a:rPr lang="en-US" altLang="zh-CN" dirty="0">
                <a:solidFill>
                  <a:srgbClr val="0066AE"/>
                </a:solidFill>
              </a:rPr>
              <a:t>/</a:t>
            </a:r>
            <a:r>
              <a:rPr lang="en-US" altLang="zh-CN" dirty="0" err="1">
                <a:solidFill>
                  <a:srgbClr val="0066AE"/>
                </a:solidFill>
              </a:rPr>
              <a:t>securetty</a:t>
            </a:r>
            <a:endParaRPr lang="en-US" altLang="zh-CN" dirty="0">
              <a:solidFill>
                <a:srgbClr val="0066AE"/>
              </a:solidFill>
            </a:endParaRPr>
          </a:p>
          <a:p>
            <a:pPr lvl="2"/>
            <a:r>
              <a:rPr lang="en-US" altLang="zh-CN" dirty="0">
                <a:solidFill>
                  <a:srgbClr val="0066AE"/>
                </a:solidFill>
              </a:rPr>
              <a:t>/</a:t>
            </a:r>
            <a:r>
              <a:rPr lang="en-US" altLang="zh-CN" dirty="0" err="1">
                <a:solidFill>
                  <a:srgbClr val="0066AE"/>
                </a:solidFill>
              </a:rPr>
              <a:t>etc</a:t>
            </a:r>
            <a:r>
              <a:rPr lang="en-US" altLang="zh-CN" dirty="0">
                <a:solidFill>
                  <a:srgbClr val="0066AE"/>
                </a:solidFill>
              </a:rPr>
              <a:t>/</a:t>
            </a:r>
            <a:r>
              <a:rPr lang="en-US" altLang="zh-CN" dirty="0" err="1">
                <a:solidFill>
                  <a:srgbClr val="0066AE"/>
                </a:solidFill>
              </a:rPr>
              <a:t>init.d.conf</a:t>
            </a:r>
            <a:r>
              <a:rPr lang="zh-CN" altLang="en-US" dirty="0">
                <a:solidFill>
                  <a:srgbClr val="0066AE"/>
                </a:solidFill>
              </a:rPr>
              <a:t>、</a:t>
            </a:r>
            <a:r>
              <a:rPr lang="en-US" altLang="zh-CN" dirty="0">
                <a:solidFill>
                  <a:srgbClr val="0066AE"/>
                </a:solidFill>
              </a:rPr>
              <a:t>/</a:t>
            </a:r>
            <a:r>
              <a:rPr lang="en-US" altLang="zh-CN" dirty="0" err="1">
                <a:solidFill>
                  <a:srgbClr val="0066AE"/>
                </a:solidFill>
              </a:rPr>
              <a:t>etc</a:t>
            </a:r>
            <a:r>
              <a:rPr lang="en-US" altLang="zh-CN" dirty="0">
                <a:solidFill>
                  <a:srgbClr val="0066AE"/>
                </a:solidFill>
              </a:rPr>
              <a:t>/</a:t>
            </a:r>
            <a:r>
              <a:rPr lang="en-US" altLang="zh-CN" dirty="0" err="1">
                <a:solidFill>
                  <a:srgbClr val="0066AE"/>
                </a:solidFill>
              </a:rPr>
              <a:t>xinit.d</a:t>
            </a:r>
            <a:r>
              <a:rPr lang="en-US" altLang="zh-CN" dirty="0">
                <a:solidFill>
                  <a:srgbClr val="0066AE"/>
                </a:solidFill>
              </a:rPr>
              <a:t>/</a:t>
            </a:r>
            <a:endParaRPr lang="en-US" altLang="zh-CN" dirty="0">
              <a:solidFill>
                <a:srgbClr val="0066AE"/>
              </a:solidFill>
            </a:endParaRPr>
          </a:p>
          <a:p>
            <a:pPr lvl="1"/>
            <a:r>
              <a:rPr lang="zh-CN" altLang="en-US" dirty="0">
                <a:solidFill>
                  <a:srgbClr val="0066AE"/>
                </a:solidFill>
              </a:rPr>
              <a:t>异常和隐含文件、</a:t>
            </a:r>
            <a:r>
              <a:rPr lang="en-US" altLang="zh-CN" dirty="0">
                <a:solidFill>
                  <a:srgbClr val="0066AE"/>
                </a:solidFill>
              </a:rPr>
              <a:t>SUID/SGID </a:t>
            </a:r>
            <a:r>
              <a:rPr lang="zh-CN" altLang="en-US" dirty="0">
                <a:solidFill>
                  <a:srgbClr val="0066AE"/>
                </a:solidFill>
              </a:rPr>
              <a:t>文件</a:t>
            </a:r>
            <a:endParaRPr lang="zh-CN" altLang="en-US" dirty="0">
              <a:solidFill>
                <a:srgbClr val="0066AE"/>
              </a:solidFill>
            </a:endParaRPr>
          </a:p>
          <a:p>
            <a:pPr lvl="2"/>
            <a:r>
              <a:rPr lang="en-US" altLang="zh-CN" dirty="0">
                <a:solidFill>
                  <a:srgbClr val="0066AE"/>
                </a:solidFill>
              </a:rPr>
              <a:t>find / -type f \( -perm -04000 -o -perm -02000 \) \-exec ls -lg {} \;</a:t>
            </a:r>
            <a:endParaRPr lang="en-US" altLang="zh-CN" dirty="0">
              <a:solidFill>
                <a:srgbClr val="0066AE"/>
              </a:solidFill>
            </a:endParaRPr>
          </a:p>
          <a:p>
            <a:pPr eaLnBrk="1" hangingPunct="1"/>
            <a:endParaRPr lang="en-US" altLang="zh-CN" sz="2400" dirty="0">
              <a:solidFill>
                <a:srgbClr val="0066AE"/>
              </a:solidFill>
            </a:endParaRPr>
          </a:p>
        </p:txBody>
      </p:sp>
      <p:sp>
        <p:nvSpPr>
          <p:cNvPr id="5" name="矩形 4"/>
          <p:cNvSpPr/>
          <p:nvPr/>
        </p:nvSpPr>
        <p:spPr>
          <a:xfrm>
            <a:off x="539552" y="962675"/>
            <a:ext cx="571504" cy="51954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微软雅黑" panose="020B0503020204020204" pitchFamily="34" charset="-122"/>
                <a:ea typeface="微软雅黑" panose="020B0503020204020204" pitchFamily="34" charset="-122"/>
              </a:rPr>
              <a:t>03</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1182494" y="891237"/>
            <a:ext cx="4142646" cy="707886"/>
          </a:xfrm>
          <a:prstGeom prst="rect">
            <a:avLst/>
          </a:prstGeom>
        </p:spPr>
        <p:txBody>
          <a:bodyPr wrap="square">
            <a:spAutoFit/>
          </a:bodyPr>
          <a:lstStyle/>
          <a:p>
            <a:r>
              <a:rPr lang="zh-CN" altLang="en-US" sz="4000" dirty="0">
                <a:solidFill>
                  <a:schemeClr val="tx2">
                    <a:lumMod val="60000"/>
                    <a:lumOff val="40000"/>
                  </a:schemeClr>
                </a:solidFill>
                <a:latin typeface="微软雅黑" panose="020B0503020204020204" pitchFamily="34" charset="-122"/>
                <a:ea typeface="微软雅黑" panose="020B0503020204020204" pitchFamily="34" charset="-122"/>
              </a:rPr>
              <a:t>安全概述</a:t>
            </a:r>
            <a:endParaRPr lang="zh-CN" altLang="en-US" sz="4000" dirty="0">
              <a:solidFill>
                <a:schemeClr val="tx2">
                  <a:lumMod val="60000"/>
                  <a:lumOff val="40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chemeClr val="tx1">
                    <a:lumMod val="75000"/>
                    <a:lumOff val="25000"/>
                  </a:schemeClr>
                </a:solidFill>
              </a:rPr>
              <a:t>目录页</a:t>
            </a:r>
            <a:endParaRPr lang="zh-CN" altLang="en-US" dirty="0">
              <a:solidFill>
                <a:schemeClr val="tx1">
                  <a:lumMod val="75000"/>
                  <a:lumOff val="25000"/>
                </a:schemeClr>
              </a:solidFill>
            </a:endParaRPr>
          </a:p>
        </p:txBody>
      </p:sp>
      <p:sp>
        <p:nvSpPr>
          <p:cNvPr id="58376" name="AutoShape 8" descr="http://t10.baidu.com/it/u=54498583,2293784462&amp;fm=23&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sp>
        <p:nvSpPr>
          <p:cNvPr id="58378" name="AutoShape 10" descr="http://t10.baidu.com/it/u=54498583,2293784462&amp;fm=23&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sp>
        <p:nvSpPr>
          <p:cNvPr id="58380" name="AutoShape 12" descr="http://t10.baidu.com/it/u=54498583,2293784462&amp;fm=21&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grpSp>
        <p:nvGrpSpPr>
          <p:cNvPr id="3" name="组合 2"/>
          <p:cNvGrpSpPr/>
          <p:nvPr/>
        </p:nvGrpSpPr>
        <p:grpSpPr>
          <a:xfrm>
            <a:off x="899594" y="1204069"/>
            <a:ext cx="6911975" cy="1098550"/>
            <a:chOff x="1071538" y="1982490"/>
            <a:chExt cx="6911975" cy="1098550"/>
          </a:xfrm>
        </p:grpSpPr>
        <p:grpSp>
          <p:nvGrpSpPr>
            <p:cNvPr id="9" name="Group 4"/>
            <p:cNvGrpSpPr/>
            <p:nvPr/>
          </p:nvGrpSpPr>
          <p:grpSpPr bwMode="auto">
            <a:xfrm>
              <a:off x="1071538" y="1988840"/>
              <a:ext cx="6911975" cy="1092200"/>
              <a:chOff x="0" y="0"/>
              <a:chExt cx="4354" cy="688"/>
            </a:xfrm>
          </p:grpSpPr>
          <p:sp>
            <p:nvSpPr>
              <p:cNvPr id="10" name="Rectangle 5"/>
              <p:cNvSpPr>
                <a:spLocks noChangeArrowheads="1"/>
              </p:cNvSpPr>
              <p:nvPr/>
            </p:nvSpPr>
            <p:spPr bwMode="auto">
              <a:xfrm>
                <a:off x="0" y="54"/>
                <a:ext cx="4354" cy="453"/>
              </a:xfrm>
              <a:prstGeom prst="rect">
                <a:avLst/>
              </a:prstGeom>
              <a:gradFill rotWithShape="1">
                <a:gsLst>
                  <a:gs pos="0">
                    <a:srgbClr val="DDDDDD"/>
                  </a:gs>
                  <a:gs pos="100000">
                    <a:srgbClr val="FFFFFF"/>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1" u="none" strike="noStrike" kern="0" cap="none" spc="0" normalizeH="0" baseline="0" noProof="0">
                  <a:ln>
                    <a:noFill/>
                  </a:ln>
                  <a:solidFill>
                    <a:srgbClr val="000000"/>
                  </a:solidFill>
                  <a:effectLst/>
                  <a:uLnTx/>
                  <a:uFillTx/>
                  <a:latin typeface="Arial" panose="020B0604020202020204" pitchFamily="34" charset="0"/>
                  <a:ea typeface="华文细黑" panose="02010600040101010101" pitchFamily="2" charset="-122"/>
                </a:endParaRPr>
              </a:p>
            </p:txBody>
          </p:sp>
          <p:sp>
            <p:nvSpPr>
              <p:cNvPr id="11" name="Rectangle 6"/>
              <p:cNvSpPr>
                <a:spLocks noChangeArrowheads="1"/>
              </p:cNvSpPr>
              <p:nvPr/>
            </p:nvSpPr>
            <p:spPr bwMode="auto">
              <a:xfrm>
                <a:off x="181" y="0"/>
                <a:ext cx="1497" cy="326"/>
              </a:xfrm>
              <a:prstGeom prst="rect">
                <a:avLst/>
              </a:prstGeom>
              <a:gradFill rotWithShape="1">
                <a:gsLst>
                  <a:gs pos="0">
                    <a:srgbClr val="333399"/>
                  </a:gs>
                  <a:gs pos="100000">
                    <a:srgbClr val="BBE0E3"/>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1" u="none" strike="noStrike" kern="0" cap="none" spc="0" normalizeH="0" baseline="0" noProof="0">
                  <a:ln>
                    <a:noFill/>
                  </a:ln>
                  <a:solidFill>
                    <a:srgbClr val="000000"/>
                  </a:solidFill>
                  <a:effectLst/>
                  <a:uLnTx/>
                  <a:uFillTx/>
                  <a:latin typeface="Arial" panose="020B0604020202020204" pitchFamily="34" charset="0"/>
                  <a:ea typeface="华文细黑" panose="02010600040101010101" pitchFamily="2" charset="-122"/>
                </a:endParaRPr>
              </a:p>
            </p:txBody>
          </p:sp>
          <p:sp>
            <p:nvSpPr>
              <p:cNvPr id="12" name="AutoShape 9"/>
              <p:cNvSpPr>
                <a:spLocks noChangeArrowheads="1"/>
              </p:cNvSpPr>
              <p:nvPr/>
            </p:nvSpPr>
            <p:spPr bwMode="auto">
              <a:xfrm>
                <a:off x="0" y="507"/>
                <a:ext cx="4354" cy="18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DDDDDD"/>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13" name="AutoShape 10"/>
              <p:cNvSpPr>
                <a:spLocks noChangeArrowheads="1"/>
              </p:cNvSpPr>
              <p:nvPr/>
            </p:nvSpPr>
            <p:spPr bwMode="auto">
              <a:xfrm>
                <a:off x="181" y="320"/>
                <a:ext cx="1497" cy="18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BBE0E3">
                      <a:alpha val="5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22" name="TextBox 1"/>
            <p:cNvSpPr txBox="1"/>
            <p:nvPr/>
          </p:nvSpPr>
          <p:spPr>
            <a:xfrm>
              <a:off x="1762101" y="1982490"/>
              <a:ext cx="1728787" cy="523875"/>
            </a:xfrm>
            <a:prstGeom prst="rect">
              <a:avLst/>
            </a:prstGeom>
            <a:noFill/>
          </p:spPr>
          <p:txBody>
            <a:bodyPr>
              <a:spAutoFit/>
            </a:bodyPr>
            <a:lstStyle/>
            <a:p>
              <a:pPr fontAlgn="base">
                <a:spcBef>
                  <a:spcPct val="0"/>
                </a:spcBef>
                <a:spcAft>
                  <a:spcPct val="0"/>
                </a:spcAft>
                <a:defRPr/>
              </a:pPr>
              <a:r>
                <a:rPr lang="zh-CN" altLang="en-US" sz="28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第一节</a:t>
              </a:r>
              <a:endParaRPr lang="zh-CN" altLang="en-US" sz="28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4" name="TextBox 64"/>
            <p:cNvSpPr txBox="1"/>
            <p:nvPr/>
          </p:nvSpPr>
          <p:spPr>
            <a:xfrm>
              <a:off x="4214788" y="2206327"/>
              <a:ext cx="3457575" cy="400050"/>
            </a:xfrm>
            <a:prstGeom prst="rect">
              <a:avLst/>
            </a:prstGeom>
            <a:noFill/>
          </p:spPr>
          <p:txBody>
            <a:bodyPr>
              <a:spAutoFit/>
            </a:bodyPr>
            <a:lstStyle/>
            <a:p>
              <a:pPr fontAlgn="base">
                <a:spcBef>
                  <a:spcPct val="0"/>
                </a:spcBef>
                <a:spcAft>
                  <a:spcPct val="0"/>
                </a:spcAft>
                <a:defRPr/>
              </a:pPr>
              <a:r>
                <a:rPr lang="en-US" altLang="zh-CN" sz="2000" b="1" dirty="0">
                  <a:solidFill>
                    <a:srgbClr val="FFFFFF">
                      <a:lumMod val="50000"/>
                    </a:srgbClr>
                  </a:solidFill>
                  <a:latin typeface="微软雅黑" panose="020B0503020204020204" pitchFamily="34" charset="-122"/>
                  <a:ea typeface="微软雅黑" panose="020B0503020204020204" pitchFamily="34" charset="-122"/>
                </a:rPr>
                <a:t>Linux </a:t>
              </a:r>
              <a:r>
                <a:rPr lang="zh-CN" altLang="en-US" sz="2000" b="1" dirty="0">
                  <a:solidFill>
                    <a:srgbClr val="FFFFFF">
                      <a:lumMod val="50000"/>
                    </a:srgbClr>
                  </a:solidFill>
                  <a:latin typeface="微软雅黑" panose="020B0503020204020204" pitchFamily="34" charset="-122"/>
                  <a:ea typeface="微软雅黑" panose="020B0503020204020204" pitchFamily="34" charset="-122"/>
                </a:rPr>
                <a:t>网络服务及安全概要</a:t>
              </a:r>
              <a:endParaRPr lang="zh-CN" altLang="en-US" sz="2000" b="1" dirty="0">
                <a:solidFill>
                  <a:srgbClr val="FFFFFF">
                    <a:lumMod val="50000"/>
                  </a:srgbClr>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899593" y="2570944"/>
            <a:ext cx="6911975" cy="1093787"/>
            <a:chOff x="1071538" y="4219501"/>
            <a:chExt cx="6911975" cy="1093787"/>
          </a:xfrm>
        </p:grpSpPr>
        <p:grpSp>
          <p:nvGrpSpPr>
            <p:cNvPr id="14" name="Group 11"/>
            <p:cNvGrpSpPr/>
            <p:nvPr/>
          </p:nvGrpSpPr>
          <p:grpSpPr bwMode="auto">
            <a:xfrm>
              <a:off x="1071538" y="4221088"/>
              <a:ext cx="6911975" cy="1092200"/>
              <a:chOff x="0" y="0"/>
              <a:chExt cx="4354" cy="688"/>
            </a:xfrm>
          </p:grpSpPr>
          <p:sp>
            <p:nvSpPr>
              <p:cNvPr id="15" name="Rectangle 12"/>
              <p:cNvSpPr>
                <a:spLocks noChangeArrowheads="1"/>
              </p:cNvSpPr>
              <p:nvPr/>
            </p:nvSpPr>
            <p:spPr bwMode="auto">
              <a:xfrm>
                <a:off x="0" y="54"/>
                <a:ext cx="4354" cy="453"/>
              </a:xfrm>
              <a:prstGeom prst="rect">
                <a:avLst/>
              </a:prstGeom>
              <a:gradFill rotWithShape="1">
                <a:gsLst>
                  <a:gs pos="0">
                    <a:srgbClr val="DDDDDD"/>
                  </a:gs>
                  <a:gs pos="100000">
                    <a:srgbClr val="FFFFFF"/>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1" u="none" strike="noStrike" kern="0" cap="none" spc="0" normalizeH="0" baseline="0" noProof="0">
                  <a:ln>
                    <a:noFill/>
                  </a:ln>
                  <a:solidFill>
                    <a:srgbClr val="000000"/>
                  </a:solidFill>
                  <a:effectLst/>
                  <a:uLnTx/>
                  <a:uFillTx/>
                  <a:latin typeface="Arial" panose="020B0604020202020204" pitchFamily="34" charset="0"/>
                  <a:ea typeface="华文细黑" panose="02010600040101010101" pitchFamily="2" charset="-122"/>
                </a:endParaRPr>
              </a:p>
            </p:txBody>
          </p:sp>
          <p:sp>
            <p:nvSpPr>
              <p:cNvPr id="17" name="Rectangle 13"/>
              <p:cNvSpPr>
                <a:spLocks noChangeArrowheads="1"/>
              </p:cNvSpPr>
              <p:nvPr/>
            </p:nvSpPr>
            <p:spPr bwMode="auto">
              <a:xfrm>
                <a:off x="181" y="0"/>
                <a:ext cx="1497" cy="326"/>
              </a:xfrm>
              <a:prstGeom prst="rect">
                <a:avLst/>
              </a:prstGeom>
              <a:solidFill>
                <a:srgbClr val="0070C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1" u="none" strike="noStrike" kern="0" cap="none" spc="0" normalizeH="0" baseline="0" noProof="0">
                  <a:ln>
                    <a:noFill/>
                  </a:ln>
                  <a:solidFill>
                    <a:srgbClr val="000000"/>
                  </a:solidFill>
                  <a:effectLst/>
                  <a:uLnTx/>
                  <a:uFillTx/>
                  <a:latin typeface="Arial" panose="020B0604020202020204" pitchFamily="34" charset="0"/>
                  <a:ea typeface="华文细黑" panose="02010600040101010101" pitchFamily="2" charset="-122"/>
                </a:endParaRPr>
              </a:p>
            </p:txBody>
          </p:sp>
          <p:sp>
            <p:nvSpPr>
              <p:cNvPr id="20" name="AutoShape 16"/>
              <p:cNvSpPr>
                <a:spLocks noChangeArrowheads="1"/>
              </p:cNvSpPr>
              <p:nvPr/>
            </p:nvSpPr>
            <p:spPr bwMode="auto">
              <a:xfrm>
                <a:off x="0" y="507"/>
                <a:ext cx="4354" cy="18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DDDDDD"/>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21" name="AutoShape 17"/>
              <p:cNvSpPr>
                <a:spLocks noChangeArrowheads="1"/>
              </p:cNvSpPr>
              <p:nvPr/>
            </p:nvSpPr>
            <p:spPr bwMode="auto">
              <a:xfrm>
                <a:off x="181" y="320"/>
                <a:ext cx="1497" cy="18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BBE0E3">
                      <a:alpha val="5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23" name="TextBox 65"/>
            <p:cNvSpPr txBox="1"/>
            <p:nvPr/>
          </p:nvSpPr>
          <p:spPr>
            <a:xfrm>
              <a:off x="1771626" y="4219501"/>
              <a:ext cx="1728787" cy="523875"/>
            </a:xfrm>
            <a:prstGeom prst="rect">
              <a:avLst/>
            </a:prstGeom>
            <a:noFill/>
          </p:spPr>
          <p:txBody>
            <a:bodyPr>
              <a:spAutoFit/>
            </a:bodyPr>
            <a:lstStyle/>
            <a:p>
              <a:pPr fontAlgn="base">
                <a:spcBef>
                  <a:spcPct val="0"/>
                </a:spcBef>
                <a:spcAft>
                  <a:spcPct val="0"/>
                </a:spcAft>
                <a:defRPr/>
              </a:pPr>
              <a:r>
                <a:rPr lang="zh-CN" altLang="en-US" sz="28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第二节</a:t>
              </a:r>
              <a:endParaRPr lang="zh-CN" altLang="en-US" sz="28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5" name="TextBox 69"/>
            <p:cNvSpPr txBox="1"/>
            <p:nvPr/>
          </p:nvSpPr>
          <p:spPr>
            <a:xfrm>
              <a:off x="4229076" y="4438576"/>
              <a:ext cx="3457575" cy="400050"/>
            </a:xfrm>
            <a:prstGeom prst="rect">
              <a:avLst/>
            </a:prstGeom>
            <a:noFill/>
          </p:spPr>
          <p:txBody>
            <a:bodyPr>
              <a:spAutoFit/>
            </a:bodyPr>
            <a:lstStyle/>
            <a:p>
              <a:pPr fontAlgn="base">
                <a:spcBef>
                  <a:spcPct val="0"/>
                </a:spcBef>
                <a:spcAft>
                  <a:spcPct val="0"/>
                </a:spcAft>
                <a:defRPr/>
              </a:pPr>
              <a:r>
                <a:rPr lang="zh-CN" altLang="en-US" sz="2000" b="1" dirty="0">
                  <a:latin typeface="微软雅黑" panose="020B0503020204020204" pitchFamily="34" charset="-122"/>
                  <a:ea typeface="微软雅黑" panose="020B0503020204020204" pitchFamily="34" charset="-122"/>
                </a:rPr>
                <a:t>网络服务管理模式</a:t>
              </a:r>
              <a:endParaRPr lang="zh-CN" altLang="en-US" sz="2000" b="1" dirty="0">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899592" y="3933056"/>
            <a:ext cx="6911975" cy="1093787"/>
            <a:chOff x="1071538" y="4219501"/>
            <a:chExt cx="6911975" cy="1093787"/>
          </a:xfrm>
        </p:grpSpPr>
        <p:grpSp>
          <p:nvGrpSpPr>
            <p:cNvPr id="34" name="Group 11"/>
            <p:cNvGrpSpPr/>
            <p:nvPr/>
          </p:nvGrpSpPr>
          <p:grpSpPr bwMode="auto">
            <a:xfrm>
              <a:off x="1071538" y="4221088"/>
              <a:ext cx="6911975" cy="1092200"/>
              <a:chOff x="0" y="0"/>
              <a:chExt cx="4354" cy="688"/>
            </a:xfrm>
          </p:grpSpPr>
          <p:sp>
            <p:nvSpPr>
              <p:cNvPr id="37" name="Rectangle 12"/>
              <p:cNvSpPr>
                <a:spLocks noChangeArrowheads="1"/>
              </p:cNvSpPr>
              <p:nvPr/>
            </p:nvSpPr>
            <p:spPr bwMode="auto">
              <a:xfrm>
                <a:off x="0" y="54"/>
                <a:ext cx="4354" cy="453"/>
              </a:xfrm>
              <a:prstGeom prst="rect">
                <a:avLst/>
              </a:prstGeom>
              <a:gradFill rotWithShape="1">
                <a:gsLst>
                  <a:gs pos="0">
                    <a:srgbClr val="DDDDDD"/>
                  </a:gs>
                  <a:gs pos="100000">
                    <a:srgbClr val="FFFFFF"/>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1" u="none" strike="noStrike" kern="0" cap="none" spc="0" normalizeH="0" baseline="0" noProof="0">
                  <a:ln>
                    <a:noFill/>
                  </a:ln>
                  <a:solidFill>
                    <a:srgbClr val="000000"/>
                  </a:solidFill>
                  <a:effectLst/>
                  <a:uLnTx/>
                  <a:uFillTx/>
                  <a:latin typeface="Arial" panose="020B0604020202020204" pitchFamily="34" charset="0"/>
                  <a:ea typeface="华文细黑" panose="02010600040101010101" pitchFamily="2" charset="-122"/>
                </a:endParaRPr>
              </a:p>
            </p:txBody>
          </p:sp>
          <p:sp>
            <p:nvSpPr>
              <p:cNvPr id="38" name="Rectangle 13"/>
              <p:cNvSpPr>
                <a:spLocks noChangeArrowheads="1"/>
              </p:cNvSpPr>
              <p:nvPr/>
            </p:nvSpPr>
            <p:spPr bwMode="auto">
              <a:xfrm>
                <a:off x="181" y="0"/>
                <a:ext cx="1497" cy="326"/>
              </a:xfrm>
              <a:prstGeom prst="rect">
                <a:avLst/>
              </a:prstGeom>
              <a:gradFill rotWithShape="1">
                <a:gsLst>
                  <a:gs pos="0">
                    <a:srgbClr val="333399"/>
                  </a:gs>
                  <a:gs pos="100000">
                    <a:srgbClr val="BBE0E3"/>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1" u="none" strike="noStrike" kern="0" cap="none" spc="0" normalizeH="0" baseline="0" noProof="0">
                  <a:ln>
                    <a:noFill/>
                  </a:ln>
                  <a:solidFill>
                    <a:srgbClr val="000000"/>
                  </a:solidFill>
                  <a:effectLst/>
                  <a:uLnTx/>
                  <a:uFillTx/>
                  <a:latin typeface="Arial" panose="020B0604020202020204" pitchFamily="34" charset="0"/>
                  <a:ea typeface="华文细黑" panose="02010600040101010101" pitchFamily="2" charset="-122"/>
                </a:endParaRPr>
              </a:p>
            </p:txBody>
          </p:sp>
          <p:sp>
            <p:nvSpPr>
              <p:cNvPr id="39" name="AutoShape 16"/>
              <p:cNvSpPr>
                <a:spLocks noChangeArrowheads="1"/>
              </p:cNvSpPr>
              <p:nvPr/>
            </p:nvSpPr>
            <p:spPr bwMode="auto">
              <a:xfrm>
                <a:off x="0" y="507"/>
                <a:ext cx="4354" cy="18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DDDDDD"/>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40" name="AutoShape 17"/>
              <p:cNvSpPr>
                <a:spLocks noChangeArrowheads="1"/>
              </p:cNvSpPr>
              <p:nvPr/>
            </p:nvSpPr>
            <p:spPr bwMode="auto">
              <a:xfrm>
                <a:off x="181" y="320"/>
                <a:ext cx="1497" cy="18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BBE0E3">
                      <a:alpha val="5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35" name="TextBox 65"/>
            <p:cNvSpPr txBox="1"/>
            <p:nvPr/>
          </p:nvSpPr>
          <p:spPr>
            <a:xfrm>
              <a:off x="1771626" y="4219501"/>
              <a:ext cx="1728787" cy="523875"/>
            </a:xfrm>
            <a:prstGeom prst="rect">
              <a:avLst/>
            </a:prstGeom>
            <a:noFill/>
          </p:spPr>
          <p:txBody>
            <a:bodyPr>
              <a:spAutoFit/>
            </a:bodyPr>
            <a:lstStyle/>
            <a:p>
              <a:pPr fontAlgn="base">
                <a:spcBef>
                  <a:spcPct val="0"/>
                </a:spcBef>
                <a:spcAft>
                  <a:spcPct val="0"/>
                </a:spcAft>
                <a:defRPr/>
              </a:pPr>
              <a:r>
                <a:rPr lang="zh-CN" altLang="en-US" sz="28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第三节</a:t>
              </a:r>
              <a:endParaRPr lang="zh-CN" altLang="en-US" sz="28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6" name="TextBox 69"/>
            <p:cNvSpPr txBox="1"/>
            <p:nvPr/>
          </p:nvSpPr>
          <p:spPr>
            <a:xfrm>
              <a:off x="4229076" y="4438576"/>
              <a:ext cx="3457575" cy="400050"/>
            </a:xfrm>
            <a:prstGeom prst="rect">
              <a:avLst/>
            </a:prstGeom>
            <a:noFill/>
          </p:spPr>
          <p:txBody>
            <a:bodyPr>
              <a:spAutoFit/>
            </a:bodyPr>
            <a:lstStyle/>
            <a:p>
              <a:pPr fontAlgn="base">
                <a:spcBef>
                  <a:spcPct val="0"/>
                </a:spcBef>
                <a:spcAft>
                  <a:spcPct val="0"/>
                </a:spcAft>
                <a:defRPr/>
              </a:pPr>
              <a:r>
                <a:rPr lang="zh-CN" altLang="en-US" sz="2000" b="1" dirty="0">
                  <a:solidFill>
                    <a:srgbClr val="FFFFFF">
                      <a:lumMod val="50000"/>
                    </a:srgbClr>
                  </a:solidFill>
                  <a:latin typeface="微软雅黑" panose="020B0503020204020204" pitchFamily="34" charset="-122"/>
                  <a:ea typeface="微软雅黑" panose="020B0503020204020204" pitchFamily="34" charset="-122"/>
                </a:rPr>
                <a:t>防火墙系统</a:t>
              </a:r>
              <a:endParaRPr lang="zh-CN" altLang="en-US" sz="2000" b="1" dirty="0">
                <a:solidFill>
                  <a:srgbClr val="FFFFFF">
                    <a:lumMod val="50000"/>
                  </a:srgbClr>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899592" y="5314182"/>
            <a:ext cx="6911975" cy="1093787"/>
            <a:chOff x="1071538" y="4219501"/>
            <a:chExt cx="6911975" cy="1093787"/>
          </a:xfrm>
        </p:grpSpPr>
        <p:grpSp>
          <p:nvGrpSpPr>
            <p:cNvPr id="55" name="Group 11"/>
            <p:cNvGrpSpPr/>
            <p:nvPr/>
          </p:nvGrpSpPr>
          <p:grpSpPr bwMode="auto">
            <a:xfrm>
              <a:off x="1071538" y="4221088"/>
              <a:ext cx="6911975" cy="1092200"/>
              <a:chOff x="0" y="0"/>
              <a:chExt cx="4354" cy="688"/>
            </a:xfrm>
          </p:grpSpPr>
          <p:sp>
            <p:nvSpPr>
              <p:cNvPr id="58" name="Rectangle 12"/>
              <p:cNvSpPr>
                <a:spLocks noChangeArrowheads="1"/>
              </p:cNvSpPr>
              <p:nvPr/>
            </p:nvSpPr>
            <p:spPr bwMode="auto">
              <a:xfrm>
                <a:off x="0" y="54"/>
                <a:ext cx="4354" cy="453"/>
              </a:xfrm>
              <a:prstGeom prst="rect">
                <a:avLst/>
              </a:prstGeom>
              <a:gradFill rotWithShape="1">
                <a:gsLst>
                  <a:gs pos="0">
                    <a:srgbClr val="DDDDDD"/>
                  </a:gs>
                  <a:gs pos="100000">
                    <a:srgbClr val="FFFFFF"/>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1" u="none" strike="noStrike" kern="0" cap="none" spc="0" normalizeH="0" baseline="0" noProof="0">
                  <a:ln>
                    <a:noFill/>
                  </a:ln>
                  <a:solidFill>
                    <a:srgbClr val="000000"/>
                  </a:solidFill>
                  <a:effectLst/>
                  <a:uLnTx/>
                  <a:uFillTx/>
                  <a:latin typeface="Arial" panose="020B0604020202020204" pitchFamily="34" charset="0"/>
                  <a:ea typeface="华文细黑" panose="02010600040101010101" pitchFamily="2" charset="-122"/>
                </a:endParaRPr>
              </a:p>
            </p:txBody>
          </p:sp>
          <p:sp>
            <p:nvSpPr>
              <p:cNvPr id="59" name="Rectangle 13"/>
              <p:cNvSpPr>
                <a:spLocks noChangeArrowheads="1"/>
              </p:cNvSpPr>
              <p:nvPr/>
            </p:nvSpPr>
            <p:spPr bwMode="auto">
              <a:xfrm>
                <a:off x="181" y="0"/>
                <a:ext cx="1497" cy="326"/>
              </a:xfrm>
              <a:prstGeom prst="rect">
                <a:avLst/>
              </a:prstGeom>
              <a:gradFill rotWithShape="1">
                <a:gsLst>
                  <a:gs pos="0">
                    <a:srgbClr val="333399"/>
                  </a:gs>
                  <a:gs pos="100000">
                    <a:srgbClr val="BBE0E3"/>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1" u="none" strike="noStrike" kern="0" cap="none" spc="0" normalizeH="0" baseline="0" noProof="0">
                  <a:ln>
                    <a:noFill/>
                  </a:ln>
                  <a:solidFill>
                    <a:srgbClr val="000000"/>
                  </a:solidFill>
                  <a:effectLst/>
                  <a:uLnTx/>
                  <a:uFillTx/>
                  <a:latin typeface="Arial" panose="020B0604020202020204" pitchFamily="34" charset="0"/>
                  <a:ea typeface="华文细黑" panose="02010600040101010101" pitchFamily="2" charset="-122"/>
                </a:endParaRPr>
              </a:p>
            </p:txBody>
          </p:sp>
          <p:sp>
            <p:nvSpPr>
              <p:cNvPr id="60" name="AutoShape 16"/>
              <p:cNvSpPr>
                <a:spLocks noChangeArrowheads="1"/>
              </p:cNvSpPr>
              <p:nvPr/>
            </p:nvSpPr>
            <p:spPr bwMode="auto">
              <a:xfrm>
                <a:off x="0" y="507"/>
                <a:ext cx="4354" cy="18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DDDDDD"/>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61" name="AutoShape 17"/>
              <p:cNvSpPr>
                <a:spLocks noChangeArrowheads="1"/>
              </p:cNvSpPr>
              <p:nvPr/>
            </p:nvSpPr>
            <p:spPr bwMode="auto">
              <a:xfrm>
                <a:off x="181" y="320"/>
                <a:ext cx="1497" cy="18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BBE0E3">
                      <a:alpha val="5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56" name="TextBox 65"/>
            <p:cNvSpPr txBox="1"/>
            <p:nvPr/>
          </p:nvSpPr>
          <p:spPr>
            <a:xfrm>
              <a:off x="1771626" y="4219501"/>
              <a:ext cx="1728787" cy="523875"/>
            </a:xfrm>
            <a:prstGeom prst="rect">
              <a:avLst/>
            </a:prstGeom>
            <a:noFill/>
          </p:spPr>
          <p:txBody>
            <a:bodyPr>
              <a:spAutoFit/>
            </a:bodyPr>
            <a:lstStyle/>
            <a:p>
              <a:pPr fontAlgn="base">
                <a:spcBef>
                  <a:spcPct val="0"/>
                </a:spcBef>
                <a:spcAft>
                  <a:spcPct val="0"/>
                </a:spcAft>
                <a:defRPr/>
              </a:pPr>
              <a:r>
                <a:rPr lang="zh-CN" altLang="en-US" sz="28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第四节</a:t>
              </a:r>
              <a:endParaRPr lang="zh-CN" altLang="en-US" sz="28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7" name="TextBox 69"/>
            <p:cNvSpPr txBox="1"/>
            <p:nvPr/>
          </p:nvSpPr>
          <p:spPr>
            <a:xfrm>
              <a:off x="4229076" y="4438576"/>
              <a:ext cx="3457575" cy="400110"/>
            </a:xfrm>
            <a:prstGeom prst="rect">
              <a:avLst/>
            </a:prstGeom>
            <a:noFill/>
          </p:spPr>
          <p:txBody>
            <a:bodyPr>
              <a:spAutoFit/>
            </a:bodyPr>
            <a:lstStyle/>
            <a:p>
              <a:pPr fontAlgn="base">
                <a:spcBef>
                  <a:spcPct val="0"/>
                </a:spcBef>
                <a:spcAft>
                  <a:spcPct val="0"/>
                </a:spcAft>
                <a:defRPr/>
              </a:pPr>
              <a:r>
                <a:rPr lang="zh-CN" altLang="en-US" sz="2000" b="1" dirty="0">
                  <a:solidFill>
                    <a:srgbClr val="FFFFFF">
                      <a:lumMod val="50000"/>
                    </a:srgbClr>
                  </a:solidFill>
                  <a:latin typeface="微软雅黑" panose="020B0503020204020204" pitchFamily="34" charset="-122"/>
                  <a:ea typeface="微软雅黑" panose="020B0503020204020204" pitchFamily="34" charset="-122"/>
                </a:rPr>
                <a:t>网络服务器搭建</a:t>
              </a:r>
              <a:endParaRPr lang="zh-CN" altLang="en-US" sz="2000" b="1" dirty="0">
                <a:solidFill>
                  <a:srgbClr val="FFFFFF">
                    <a:lumMod val="50000"/>
                  </a:srgbClr>
                </a:solidFill>
                <a:latin typeface="微软雅黑" panose="020B0503020204020204" pitchFamily="34" charset="-122"/>
                <a:ea typeface="微软雅黑" panose="020B0503020204020204" pitchFamily="34" charset="-122"/>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网络服务管理模式</a:t>
            </a:r>
            <a:endParaRPr lang="zh-CN" altLang="en-US" dirty="0"/>
          </a:p>
        </p:txBody>
      </p:sp>
      <p:sp>
        <p:nvSpPr>
          <p:cNvPr id="4" name="Rectangle 3"/>
          <p:cNvSpPr>
            <a:spLocks noGrp="1" noChangeArrowheads="1"/>
          </p:cNvSpPr>
          <p:nvPr>
            <p:ph idx="1"/>
          </p:nvPr>
        </p:nvSpPr>
        <p:spPr>
          <a:xfrm>
            <a:off x="457200" y="1628800"/>
            <a:ext cx="7715200" cy="1584176"/>
          </a:xfrm>
        </p:spPr>
        <p:txBody>
          <a:bodyPr>
            <a:normAutofit fontScale="92500"/>
          </a:bodyPr>
          <a:lstStyle/>
          <a:p>
            <a:pPr eaLnBrk="1" hangingPunct="1"/>
            <a:r>
              <a:rPr lang="en-US" altLang="zh-CN" sz="1600" dirty="0" err="1">
                <a:solidFill>
                  <a:srgbClr val="0066AE"/>
                </a:solidFill>
              </a:rPr>
              <a:t>Systemd</a:t>
            </a:r>
            <a:r>
              <a:rPr lang="zh-CN" altLang="en-US" sz="1600" dirty="0">
                <a:solidFill>
                  <a:srgbClr val="0066AE"/>
                </a:solidFill>
              </a:rPr>
              <a:t>即为</a:t>
            </a:r>
            <a:r>
              <a:rPr lang="en-US" altLang="zh-CN" sz="1600" dirty="0">
                <a:solidFill>
                  <a:srgbClr val="0066AE"/>
                </a:solidFill>
              </a:rPr>
              <a:t>system daemon,</a:t>
            </a:r>
            <a:r>
              <a:rPr lang="zh-CN" altLang="en-US" sz="1600" dirty="0">
                <a:solidFill>
                  <a:srgbClr val="0066AE"/>
                </a:solidFill>
              </a:rPr>
              <a:t>是</a:t>
            </a:r>
            <a:r>
              <a:rPr lang="en-US" altLang="zh-CN" sz="1600" dirty="0" err="1">
                <a:solidFill>
                  <a:srgbClr val="0066AE"/>
                </a:solidFill>
              </a:rPr>
              <a:t>linux</a:t>
            </a:r>
            <a:r>
              <a:rPr lang="zh-CN" altLang="en-US" sz="1600" dirty="0">
                <a:solidFill>
                  <a:srgbClr val="0066AE"/>
                </a:solidFill>
              </a:rPr>
              <a:t>下的一种</a:t>
            </a:r>
            <a:r>
              <a:rPr lang="en-US" altLang="zh-CN" sz="1600" dirty="0" err="1">
                <a:solidFill>
                  <a:srgbClr val="0066AE"/>
                </a:solidFill>
              </a:rPr>
              <a:t>init</a:t>
            </a:r>
            <a:r>
              <a:rPr lang="zh-CN" altLang="en-US" sz="1600" dirty="0">
                <a:solidFill>
                  <a:srgbClr val="0066AE"/>
                </a:solidFill>
              </a:rPr>
              <a:t>软件</a:t>
            </a:r>
            <a:r>
              <a:rPr lang="en-US" altLang="zh-CN" sz="1600" dirty="0">
                <a:solidFill>
                  <a:srgbClr val="0066AE"/>
                </a:solidFill>
              </a:rPr>
              <a:t>,</a:t>
            </a:r>
            <a:r>
              <a:rPr lang="zh-CN" altLang="en-US" sz="1600" dirty="0">
                <a:solidFill>
                  <a:srgbClr val="0066AE"/>
                </a:solidFill>
              </a:rPr>
              <a:t>由</a:t>
            </a:r>
            <a:r>
              <a:rPr lang="en-US" altLang="zh-CN" sz="1600" dirty="0">
                <a:solidFill>
                  <a:srgbClr val="0066AE"/>
                </a:solidFill>
              </a:rPr>
              <a:t>Lennart </a:t>
            </a:r>
            <a:r>
              <a:rPr lang="en-US" altLang="zh-CN" sz="1600" dirty="0" err="1">
                <a:solidFill>
                  <a:srgbClr val="0066AE"/>
                </a:solidFill>
              </a:rPr>
              <a:t>Poettering</a:t>
            </a:r>
            <a:r>
              <a:rPr lang="zh-CN" altLang="en-US" sz="1600" dirty="0">
                <a:solidFill>
                  <a:srgbClr val="0066AE"/>
                </a:solidFill>
              </a:rPr>
              <a:t>带头开发</a:t>
            </a:r>
            <a:r>
              <a:rPr lang="en-US" altLang="zh-CN" sz="1600" dirty="0">
                <a:solidFill>
                  <a:srgbClr val="0066AE"/>
                </a:solidFill>
              </a:rPr>
              <a:t>,</a:t>
            </a:r>
            <a:r>
              <a:rPr lang="zh-CN" altLang="en-US" sz="1600" dirty="0">
                <a:solidFill>
                  <a:srgbClr val="0066AE"/>
                </a:solidFill>
              </a:rPr>
              <a:t>并在</a:t>
            </a:r>
            <a:r>
              <a:rPr lang="en-US" altLang="zh-CN" sz="1600" dirty="0">
                <a:solidFill>
                  <a:srgbClr val="0066AE"/>
                </a:solidFill>
              </a:rPr>
              <a:t>LGPL 2.1</a:t>
            </a:r>
            <a:r>
              <a:rPr lang="zh-CN" altLang="en-US" sz="1600" dirty="0">
                <a:solidFill>
                  <a:srgbClr val="0066AE"/>
                </a:solidFill>
              </a:rPr>
              <a:t>及其后续版本许可证下开源发布</a:t>
            </a:r>
            <a:r>
              <a:rPr lang="en-US" altLang="zh-CN" sz="1600" dirty="0">
                <a:solidFill>
                  <a:srgbClr val="0066AE"/>
                </a:solidFill>
              </a:rPr>
              <a:t>,</a:t>
            </a:r>
            <a:r>
              <a:rPr lang="zh-CN" altLang="en-US" sz="1600" dirty="0">
                <a:solidFill>
                  <a:srgbClr val="0066AE"/>
                </a:solidFill>
              </a:rPr>
              <a:t>开发目标是提供更优秀的框架以表示系统服务间的依赖关系，并依此实现系统初始化时服务的并行启动，同时达到降低</a:t>
            </a:r>
            <a:r>
              <a:rPr lang="en-US" altLang="zh-CN" sz="1600" dirty="0">
                <a:solidFill>
                  <a:srgbClr val="0066AE"/>
                </a:solidFill>
              </a:rPr>
              <a:t>Shell</a:t>
            </a:r>
            <a:r>
              <a:rPr lang="zh-CN" altLang="en-US" sz="1600" dirty="0">
                <a:solidFill>
                  <a:srgbClr val="0066AE"/>
                </a:solidFill>
              </a:rPr>
              <a:t>的系统开销的效果，最终代替常用的</a:t>
            </a:r>
            <a:r>
              <a:rPr lang="en-US" altLang="zh-CN" sz="1600" dirty="0">
                <a:solidFill>
                  <a:srgbClr val="0066AE"/>
                </a:solidFill>
              </a:rPr>
              <a:t>System V</a:t>
            </a:r>
            <a:r>
              <a:rPr lang="zh-CN" altLang="en-US" sz="1600" dirty="0">
                <a:solidFill>
                  <a:srgbClr val="0066AE"/>
                </a:solidFill>
              </a:rPr>
              <a:t>与</a:t>
            </a:r>
            <a:r>
              <a:rPr lang="en-US" altLang="zh-CN" sz="1600" dirty="0">
                <a:solidFill>
                  <a:srgbClr val="0066AE"/>
                </a:solidFill>
              </a:rPr>
              <a:t>BSD</a:t>
            </a:r>
            <a:r>
              <a:rPr lang="zh-CN" altLang="en-US" sz="1600" dirty="0">
                <a:solidFill>
                  <a:srgbClr val="0066AE"/>
                </a:solidFill>
              </a:rPr>
              <a:t>风格</a:t>
            </a:r>
            <a:r>
              <a:rPr lang="en-US" altLang="zh-CN" sz="1600" dirty="0" err="1">
                <a:solidFill>
                  <a:srgbClr val="0066AE"/>
                </a:solidFill>
              </a:rPr>
              <a:t>init</a:t>
            </a:r>
            <a:r>
              <a:rPr lang="zh-CN" altLang="en-US" sz="1600" dirty="0">
                <a:solidFill>
                  <a:srgbClr val="0066AE"/>
                </a:solidFill>
              </a:rPr>
              <a:t>程序。</a:t>
            </a:r>
            <a:endParaRPr lang="en-US" altLang="zh-CN" sz="1600" dirty="0">
              <a:solidFill>
                <a:srgbClr val="0066AE"/>
              </a:solidFill>
            </a:endParaRPr>
          </a:p>
        </p:txBody>
      </p:sp>
      <p:sp>
        <p:nvSpPr>
          <p:cNvPr id="5" name="矩形 4"/>
          <p:cNvSpPr/>
          <p:nvPr/>
        </p:nvSpPr>
        <p:spPr>
          <a:xfrm>
            <a:off x="539552" y="962675"/>
            <a:ext cx="571504" cy="51954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微软雅黑" panose="020B0503020204020204" pitchFamily="34" charset="-122"/>
                <a:ea typeface="微软雅黑" panose="020B0503020204020204" pitchFamily="34" charset="-122"/>
              </a:rPr>
              <a:t>01</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1182494" y="891237"/>
            <a:ext cx="4142646" cy="707886"/>
          </a:xfrm>
          <a:prstGeom prst="rect">
            <a:avLst/>
          </a:prstGeom>
        </p:spPr>
        <p:txBody>
          <a:bodyPr wrap="square">
            <a:spAutoFit/>
          </a:bodyPr>
          <a:lstStyle/>
          <a:p>
            <a:r>
              <a:rPr lang="en-US" altLang="zh-CN" sz="4000" dirty="0" err="1">
                <a:solidFill>
                  <a:schemeClr val="tx2">
                    <a:lumMod val="60000"/>
                    <a:lumOff val="40000"/>
                  </a:schemeClr>
                </a:solidFill>
                <a:latin typeface="微软雅黑" panose="020B0503020204020204" pitchFamily="34" charset="-122"/>
                <a:ea typeface="微软雅黑" panose="020B0503020204020204" pitchFamily="34" charset="-122"/>
              </a:rPr>
              <a:t>Systemd</a:t>
            </a:r>
            <a:r>
              <a:rPr lang="en-US" altLang="zh-CN" sz="4000" dirty="0">
                <a:solidFill>
                  <a:schemeClr val="tx2">
                    <a:lumMod val="60000"/>
                    <a:lumOff val="40000"/>
                  </a:schemeClr>
                </a:solidFill>
                <a:latin typeface="微软雅黑" panose="020B0503020204020204" pitchFamily="34" charset="-122"/>
                <a:ea typeface="微软雅黑" panose="020B0503020204020204" pitchFamily="34" charset="-122"/>
              </a:rPr>
              <a:t> </a:t>
            </a:r>
            <a:endParaRPr lang="zh-CN" altLang="en-US" sz="4000" dirty="0">
              <a:solidFill>
                <a:schemeClr val="tx2">
                  <a:lumMod val="60000"/>
                  <a:lumOff val="40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43608" y="3329816"/>
            <a:ext cx="5681186" cy="3195667"/>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网络服务管理模式</a:t>
            </a:r>
            <a:endParaRPr lang="zh-CN" altLang="en-US" dirty="0"/>
          </a:p>
        </p:txBody>
      </p:sp>
      <p:sp>
        <p:nvSpPr>
          <p:cNvPr id="4" name="Rectangle 3"/>
          <p:cNvSpPr>
            <a:spLocks noGrp="1" noChangeArrowheads="1"/>
          </p:cNvSpPr>
          <p:nvPr>
            <p:ph idx="1"/>
          </p:nvPr>
        </p:nvSpPr>
        <p:spPr>
          <a:xfrm>
            <a:off x="457200" y="1628800"/>
            <a:ext cx="7715200" cy="4608512"/>
          </a:xfrm>
        </p:spPr>
        <p:txBody>
          <a:bodyPr>
            <a:normAutofit/>
          </a:bodyPr>
          <a:lstStyle/>
          <a:p>
            <a:pPr eaLnBrk="1" hangingPunct="1"/>
            <a:r>
              <a:rPr lang="zh-CN" altLang="en-US" sz="2000" dirty="0">
                <a:solidFill>
                  <a:srgbClr val="0066AE"/>
                </a:solidFill>
              </a:rPr>
              <a:t>显示系统状态：</a:t>
            </a:r>
            <a:r>
              <a:rPr lang="en-US" altLang="zh-CN" sz="2000" dirty="0" err="1">
                <a:solidFill>
                  <a:srgbClr val="0066AE"/>
                </a:solidFill>
              </a:rPr>
              <a:t>systemctl</a:t>
            </a:r>
            <a:r>
              <a:rPr lang="en-US" altLang="zh-CN" sz="2000" dirty="0">
                <a:solidFill>
                  <a:srgbClr val="0066AE"/>
                </a:solidFill>
              </a:rPr>
              <a:t> status</a:t>
            </a:r>
            <a:endParaRPr lang="en-US" altLang="zh-CN" sz="2000" dirty="0">
              <a:solidFill>
                <a:srgbClr val="0066AE"/>
              </a:solidFill>
            </a:endParaRPr>
          </a:p>
          <a:p>
            <a:pPr eaLnBrk="1" hangingPunct="1"/>
            <a:r>
              <a:rPr lang="zh-CN" altLang="en-US" sz="2000" dirty="0">
                <a:solidFill>
                  <a:srgbClr val="0066AE"/>
                </a:solidFill>
              </a:rPr>
              <a:t>显示单个服务的状态：</a:t>
            </a:r>
            <a:r>
              <a:rPr lang="en-US" altLang="zh-CN" sz="2000" dirty="0" err="1">
                <a:solidFill>
                  <a:srgbClr val="0066AE"/>
                </a:solidFill>
              </a:rPr>
              <a:t>sysystemctl</a:t>
            </a:r>
            <a:r>
              <a:rPr lang="en-US" altLang="zh-CN" sz="2000" dirty="0">
                <a:solidFill>
                  <a:srgbClr val="0066AE"/>
                </a:solidFill>
              </a:rPr>
              <a:t> status </a:t>
            </a:r>
            <a:r>
              <a:rPr lang="en-US" altLang="zh-CN" sz="2000" dirty="0" err="1">
                <a:solidFill>
                  <a:srgbClr val="0066AE"/>
                </a:solidFill>
              </a:rPr>
              <a:t>nginx</a:t>
            </a:r>
            <a:endParaRPr lang="en-US" altLang="zh-CN" sz="2000" dirty="0">
              <a:solidFill>
                <a:srgbClr val="0066AE"/>
              </a:solidFill>
            </a:endParaRPr>
          </a:p>
          <a:p>
            <a:pPr eaLnBrk="1" hangingPunct="1"/>
            <a:r>
              <a:rPr lang="zh-CN" altLang="en-US" sz="2000" dirty="0">
                <a:solidFill>
                  <a:srgbClr val="0066AE"/>
                </a:solidFill>
              </a:rPr>
              <a:t>启动一个服务：</a:t>
            </a:r>
            <a:r>
              <a:rPr lang="en-US" altLang="zh-CN" sz="2000" dirty="0" err="1">
                <a:solidFill>
                  <a:srgbClr val="0066AE"/>
                </a:solidFill>
              </a:rPr>
              <a:t>systemctl</a:t>
            </a:r>
            <a:r>
              <a:rPr lang="en-US" altLang="zh-CN" sz="2000" dirty="0">
                <a:solidFill>
                  <a:srgbClr val="0066AE"/>
                </a:solidFill>
              </a:rPr>
              <a:t> start </a:t>
            </a:r>
            <a:r>
              <a:rPr lang="en-US" altLang="zh-CN" sz="2000" dirty="0" err="1">
                <a:solidFill>
                  <a:srgbClr val="0066AE"/>
                </a:solidFill>
              </a:rPr>
              <a:t>nginx</a:t>
            </a:r>
            <a:endParaRPr lang="en-US" altLang="zh-CN" sz="2000" dirty="0">
              <a:solidFill>
                <a:srgbClr val="0066AE"/>
              </a:solidFill>
            </a:endParaRPr>
          </a:p>
          <a:p>
            <a:pPr eaLnBrk="1" hangingPunct="1"/>
            <a:r>
              <a:rPr lang="zh-CN" altLang="en-US" sz="2000" dirty="0">
                <a:solidFill>
                  <a:srgbClr val="0066AE"/>
                </a:solidFill>
              </a:rPr>
              <a:t>停止一个服务：</a:t>
            </a:r>
            <a:r>
              <a:rPr lang="en-US" altLang="zh-CN" sz="2000" dirty="0" err="1">
                <a:solidFill>
                  <a:srgbClr val="0066AE"/>
                </a:solidFill>
              </a:rPr>
              <a:t>systemctl</a:t>
            </a:r>
            <a:r>
              <a:rPr lang="en-US" altLang="zh-CN" sz="2000" dirty="0">
                <a:solidFill>
                  <a:srgbClr val="0066AE"/>
                </a:solidFill>
              </a:rPr>
              <a:t> stop </a:t>
            </a:r>
            <a:r>
              <a:rPr lang="en-US" altLang="zh-CN" sz="2000" dirty="0" err="1">
                <a:solidFill>
                  <a:srgbClr val="0066AE"/>
                </a:solidFill>
              </a:rPr>
              <a:t>nginx</a:t>
            </a:r>
            <a:endParaRPr lang="en-US" altLang="zh-CN" sz="2000" dirty="0">
              <a:solidFill>
                <a:srgbClr val="0066AE"/>
              </a:solidFill>
            </a:endParaRPr>
          </a:p>
          <a:p>
            <a:pPr eaLnBrk="1" hangingPunct="1"/>
            <a:r>
              <a:rPr lang="zh-CN" altLang="en-US" sz="2000" dirty="0">
                <a:solidFill>
                  <a:srgbClr val="0066AE"/>
                </a:solidFill>
              </a:rPr>
              <a:t>重启一个服务：</a:t>
            </a:r>
            <a:r>
              <a:rPr lang="en-US" altLang="zh-CN" sz="2000" dirty="0" err="1">
                <a:solidFill>
                  <a:srgbClr val="0066AE"/>
                </a:solidFill>
              </a:rPr>
              <a:t>systemctl</a:t>
            </a:r>
            <a:r>
              <a:rPr lang="en-US" altLang="zh-CN" sz="2000" dirty="0">
                <a:solidFill>
                  <a:srgbClr val="0066AE"/>
                </a:solidFill>
              </a:rPr>
              <a:t> restart </a:t>
            </a:r>
            <a:r>
              <a:rPr lang="en-US" altLang="zh-CN" sz="2000" dirty="0" err="1">
                <a:solidFill>
                  <a:srgbClr val="0066AE"/>
                </a:solidFill>
              </a:rPr>
              <a:t>nginx</a:t>
            </a:r>
            <a:endParaRPr lang="en-US" altLang="zh-CN" sz="2000" dirty="0">
              <a:solidFill>
                <a:srgbClr val="0066AE"/>
              </a:solidFill>
            </a:endParaRPr>
          </a:p>
          <a:p>
            <a:pPr eaLnBrk="1" hangingPunct="1"/>
            <a:r>
              <a:rPr lang="zh-CN" altLang="en-US" sz="2000" dirty="0">
                <a:solidFill>
                  <a:srgbClr val="0066AE"/>
                </a:solidFill>
              </a:rPr>
              <a:t>设置服务开机启动：</a:t>
            </a:r>
            <a:r>
              <a:rPr lang="en-US" altLang="zh-CN" sz="2000" dirty="0" err="1">
                <a:solidFill>
                  <a:srgbClr val="0066AE"/>
                </a:solidFill>
              </a:rPr>
              <a:t>systemctl</a:t>
            </a:r>
            <a:r>
              <a:rPr lang="en-US" altLang="zh-CN" sz="2000" dirty="0">
                <a:solidFill>
                  <a:srgbClr val="0066AE"/>
                </a:solidFill>
              </a:rPr>
              <a:t> enable </a:t>
            </a:r>
            <a:r>
              <a:rPr lang="en-US" altLang="zh-CN" sz="2000" dirty="0" err="1">
                <a:solidFill>
                  <a:srgbClr val="0066AE"/>
                </a:solidFill>
              </a:rPr>
              <a:t>nginx</a:t>
            </a:r>
            <a:endParaRPr lang="en-US" altLang="zh-CN" sz="2000" dirty="0">
              <a:solidFill>
                <a:srgbClr val="0066AE"/>
              </a:solidFill>
            </a:endParaRPr>
          </a:p>
          <a:p>
            <a:pPr eaLnBrk="1" hangingPunct="1"/>
            <a:r>
              <a:rPr lang="zh-CN" altLang="en-US" sz="2000" dirty="0">
                <a:solidFill>
                  <a:srgbClr val="0066AE"/>
                </a:solidFill>
              </a:rPr>
              <a:t>取消服务开机启动：</a:t>
            </a:r>
            <a:r>
              <a:rPr lang="en-US" altLang="zh-CN" sz="2000" dirty="0" err="1">
                <a:solidFill>
                  <a:srgbClr val="0066AE"/>
                </a:solidFill>
              </a:rPr>
              <a:t>systemctl</a:t>
            </a:r>
            <a:r>
              <a:rPr lang="en-US" altLang="zh-CN" sz="2000" dirty="0">
                <a:solidFill>
                  <a:srgbClr val="0066AE"/>
                </a:solidFill>
              </a:rPr>
              <a:t> disable </a:t>
            </a:r>
            <a:r>
              <a:rPr lang="en-US" altLang="zh-CN" sz="2000" dirty="0" err="1">
                <a:solidFill>
                  <a:srgbClr val="0066AE"/>
                </a:solidFill>
              </a:rPr>
              <a:t>nginx</a:t>
            </a:r>
            <a:endParaRPr lang="en-US" altLang="zh-CN" sz="2000" dirty="0">
              <a:solidFill>
                <a:srgbClr val="0066AE"/>
              </a:solidFill>
            </a:endParaRPr>
          </a:p>
        </p:txBody>
      </p:sp>
      <p:sp>
        <p:nvSpPr>
          <p:cNvPr id="5" name="矩形 4"/>
          <p:cNvSpPr/>
          <p:nvPr/>
        </p:nvSpPr>
        <p:spPr>
          <a:xfrm>
            <a:off x="539552" y="962675"/>
            <a:ext cx="571504" cy="51954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微软雅黑" panose="020B0503020204020204" pitchFamily="34" charset="-122"/>
                <a:ea typeface="微软雅黑" panose="020B0503020204020204" pitchFamily="34" charset="-122"/>
              </a:rPr>
              <a:t>01</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1182494" y="891237"/>
            <a:ext cx="4142646" cy="707886"/>
          </a:xfrm>
          <a:prstGeom prst="rect">
            <a:avLst/>
          </a:prstGeom>
        </p:spPr>
        <p:txBody>
          <a:bodyPr wrap="square">
            <a:spAutoFit/>
          </a:bodyPr>
          <a:lstStyle/>
          <a:p>
            <a:r>
              <a:rPr lang="en-US" altLang="zh-CN" sz="4000" dirty="0" err="1">
                <a:solidFill>
                  <a:schemeClr val="tx2">
                    <a:lumMod val="60000"/>
                    <a:lumOff val="40000"/>
                  </a:schemeClr>
                </a:solidFill>
                <a:latin typeface="微软雅黑" panose="020B0503020204020204" pitchFamily="34" charset="-122"/>
                <a:ea typeface="微软雅黑" panose="020B0503020204020204" pitchFamily="34" charset="-122"/>
              </a:rPr>
              <a:t>Systemd</a:t>
            </a:r>
            <a:r>
              <a:rPr lang="en-US" altLang="zh-CN" sz="4000" dirty="0">
                <a:solidFill>
                  <a:schemeClr val="tx2">
                    <a:lumMod val="60000"/>
                    <a:lumOff val="40000"/>
                  </a:schemeClr>
                </a:solidFill>
                <a:latin typeface="微软雅黑" panose="020B0503020204020204" pitchFamily="34" charset="-122"/>
                <a:ea typeface="微软雅黑" panose="020B0503020204020204" pitchFamily="34" charset="-122"/>
              </a:rPr>
              <a:t> </a:t>
            </a:r>
            <a:endParaRPr lang="zh-CN" altLang="en-US" sz="4000" dirty="0">
              <a:solidFill>
                <a:schemeClr val="tx2">
                  <a:lumMod val="60000"/>
                  <a:lumOff val="40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tags/tag1.xml><?xml version="1.0" encoding="utf-8"?>
<p:tagLst xmlns:p="http://schemas.openxmlformats.org/presentationml/2006/main">
  <p:tag name="commondata" val="eyJoZGlkIjoiMzEwNTM5NzYwMDRjMzkwZTVkZjY2ODkwMGIxNGU0OTU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7912</Words>
  <Application>WPS 演示</Application>
  <PresentationFormat>全屏显示(4:3)</PresentationFormat>
  <Paragraphs>463</Paragraphs>
  <Slides>31</Slides>
  <Notes>6</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31</vt:i4>
      </vt:variant>
    </vt:vector>
  </HeadingPairs>
  <TitlesOfParts>
    <vt:vector size="39" baseType="lpstr">
      <vt:lpstr>Arial</vt:lpstr>
      <vt:lpstr>宋体</vt:lpstr>
      <vt:lpstr>Wingdings</vt:lpstr>
      <vt:lpstr>微软雅黑</vt:lpstr>
      <vt:lpstr>华文细黑</vt:lpstr>
      <vt:lpstr>Calibri</vt:lpstr>
      <vt:lpstr>Arial Unicode MS</vt:lpstr>
      <vt:lpstr>Office 主题</vt:lpstr>
      <vt:lpstr>Linux 常用网络服务及其设置</vt:lpstr>
      <vt:lpstr>目录页</vt:lpstr>
      <vt:lpstr>目录页</vt:lpstr>
      <vt:lpstr>Linux 网络服务及安全概要</vt:lpstr>
      <vt:lpstr>Linux 网络服务及安全概要</vt:lpstr>
      <vt:lpstr>Linux 网络服务及安全概要</vt:lpstr>
      <vt:lpstr>目录页</vt:lpstr>
      <vt:lpstr>网络服务管理模式</vt:lpstr>
      <vt:lpstr>网络服务管理模式</vt:lpstr>
      <vt:lpstr>网络服务管理模式</vt:lpstr>
      <vt:lpstr>目录页</vt:lpstr>
      <vt:lpstr>防火墙系统</vt:lpstr>
      <vt:lpstr>防火墙系统</vt:lpstr>
      <vt:lpstr>目录页</vt:lpstr>
      <vt:lpstr>网络服务器搭建</vt:lpstr>
      <vt:lpstr>网络服务器搭建</vt:lpstr>
      <vt:lpstr>网络服务器搭建</vt:lpstr>
      <vt:lpstr>网络服务器搭建</vt:lpstr>
      <vt:lpstr>网络服务器搭建</vt:lpstr>
      <vt:lpstr>网络服务器搭建</vt:lpstr>
      <vt:lpstr>网络服务器搭建</vt:lpstr>
      <vt:lpstr>网络服务器搭建</vt:lpstr>
      <vt:lpstr>网络服务器搭建</vt:lpstr>
      <vt:lpstr>网络服务器搭建</vt:lpstr>
      <vt:lpstr>网络服务器搭建</vt:lpstr>
      <vt:lpstr>网络服务器搭建</vt:lpstr>
      <vt:lpstr>网络服务器搭建</vt:lpstr>
      <vt:lpstr>网络服务器搭建</vt:lpstr>
      <vt:lpstr>网络服务器搭建</vt:lpstr>
      <vt:lpstr>作业和预习</vt:lpstr>
      <vt:lpstr>作业和预习</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刘晓燕</dc:creator>
  <cp:lastModifiedBy>懒觉天天</cp:lastModifiedBy>
  <cp:revision>534</cp:revision>
  <dcterms:created xsi:type="dcterms:W3CDTF">2024-08-29T14:07:00Z</dcterms:created>
  <dcterms:modified xsi:type="dcterms:W3CDTF">2026-05-10T15:46:42Z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3707B54A7BF248529DEF7DC10754A7BF_12</vt:lpwstr>
  </property>
  <property fmtid="{D5CDD505-2E9C-101B-9397-08002B2CF9AE}" pid="3" name="KSOProductBuildVer">
    <vt:lpwstr>2052-12.1.0.25865</vt:lpwstr>
  </property>
</Properties>
</file>